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notesSlides/notesSlide20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notesSlides/notesSlide21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9.xml" ContentType="application/vnd.openxmlformats-officedocument.themeOverride+xml"/>
  <Override PartName="/ppt/notesSlides/notesSlide24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0.xml" ContentType="application/vnd.openxmlformats-officedocument.themeOverr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71" r:id="rId4"/>
  </p:sldMasterIdLst>
  <p:notesMasterIdLst>
    <p:notesMasterId r:id="rId34"/>
  </p:notesMasterIdLst>
  <p:sldIdLst>
    <p:sldId id="1060" r:id="rId5"/>
    <p:sldId id="258" r:id="rId6"/>
    <p:sldId id="257" r:id="rId7"/>
    <p:sldId id="1061" r:id="rId8"/>
    <p:sldId id="1300" r:id="rId9"/>
    <p:sldId id="351" r:id="rId10"/>
    <p:sldId id="1302" r:id="rId11"/>
    <p:sldId id="271" r:id="rId12"/>
    <p:sldId id="1303" r:id="rId13"/>
    <p:sldId id="1014" r:id="rId14"/>
    <p:sldId id="1032" r:id="rId15"/>
    <p:sldId id="1286" r:id="rId16"/>
    <p:sldId id="1293" r:id="rId17"/>
    <p:sldId id="1043" r:id="rId18"/>
    <p:sldId id="1294" r:id="rId19"/>
    <p:sldId id="1304" r:id="rId20"/>
    <p:sldId id="1295" r:id="rId21"/>
    <p:sldId id="1040" r:id="rId22"/>
    <p:sldId id="1292" r:id="rId23"/>
    <p:sldId id="1017" r:id="rId24"/>
    <p:sldId id="270" r:id="rId25"/>
    <p:sldId id="1305" r:id="rId26"/>
    <p:sldId id="1037" r:id="rId27"/>
    <p:sldId id="1035" r:id="rId28"/>
    <p:sldId id="1306" r:id="rId29"/>
    <p:sldId id="1287" r:id="rId30"/>
    <p:sldId id="1031" r:id="rId31"/>
    <p:sldId id="1041" r:id="rId32"/>
    <p:sldId id="1291" r:id="rId33"/>
  </p:sldIdLst>
  <p:sldSz cx="9144000" cy="5143500" type="screen16x9"/>
  <p:notesSz cx="6858000" cy="9313863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Montserrat" panose="00000500000000000000" pitchFamily="2" charset="0"/>
      <p:regular r:id="rId39"/>
      <p:bold r:id="rId40"/>
      <p:italic r:id="rId41"/>
      <p:boldItalic r:id="rId42"/>
    </p:embeddedFont>
    <p:embeddedFont>
      <p:font typeface="Montserrat Light" panose="00000400000000000000" pitchFamily="2" charset="0"/>
      <p:regular r:id="rId43"/>
      <p:italic r:id="rId44"/>
    </p:embeddedFont>
    <p:embeddedFont>
      <p:font typeface="Montserrat Medium" panose="00000600000000000000" pitchFamily="2" charset="0"/>
      <p:regular r:id="rId45"/>
      <p:italic r:id="rId46"/>
    </p:embeddedFont>
    <p:embeddedFont>
      <p:font typeface="Roboto" panose="02000000000000000000" pitchFamily="2" charset="0"/>
      <p:regular r:id="rId47"/>
      <p:bold r:id="rId48"/>
      <p:italic r:id="rId49"/>
      <p:boldItalic r:id="rId50"/>
    </p:embeddedFont>
    <p:embeddedFont>
      <p:font typeface="Trebuchet MS" panose="020B0603020202020204" pitchFamily="34" charset="0"/>
      <p:regular r:id="rId51"/>
      <p:bold r:id="rId52"/>
      <p:italic r:id="rId53"/>
      <p:boldItalic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548">
          <p15:clr>
            <a:srgbClr val="9AA0A6"/>
          </p15:clr>
        </p15:guide>
        <p15:guide id="4" pos="360">
          <p15:clr>
            <a:srgbClr val="9AA0A6"/>
          </p15:clr>
        </p15:guide>
        <p15:guide id="5" pos="600">
          <p15:clr>
            <a:srgbClr val="9AA0A6"/>
          </p15:clr>
        </p15:guide>
        <p15:guide id="6" orient="horz" pos="780" userDrawn="1">
          <p15:clr>
            <a:srgbClr val="9AA0A6"/>
          </p15:clr>
        </p15:guide>
        <p15:guide id="7" orient="horz" pos="996" userDrawn="1">
          <p15:clr>
            <a:srgbClr val="9AA0A6"/>
          </p15:clr>
        </p15:guide>
        <p15:guide id="8" pos="3000" userDrawn="1">
          <p15:clr>
            <a:srgbClr val="9AA0A6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D6A4C9B-35D3-6BF4-C07C-0DC2B88D9B13}" name="Cindy Hudson" initials="CH" userId="9927a2024fae5226" providerId="Windows Live"/>
  <p188:author id="{E70A7DB4-C274-A03D-AEA0-986A5F36FD3B}" name="Robyn Domber" initials="RD" userId="S::robyn.domber@aboutdci.com::b999ada4-1949-4d8d-92cd-ff867a0608d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6E66"/>
    <a:srgbClr val="087482"/>
    <a:srgbClr val="003057"/>
    <a:srgbClr val="B2D234"/>
    <a:srgbClr val="CC99FF"/>
    <a:srgbClr val="93E3FF"/>
    <a:srgbClr val="4D748C"/>
    <a:srgbClr val="CF152D"/>
    <a:srgbClr val="133156"/>
    <a:srgbClr val="7A93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4C8A3A-F0CA-4E50-8889-38F6D1C51502}" v="5" dt="2022-10-10T21:38:55.802"/>
    <p1510:client id="{6DDC9CFC-C2E1-C016-2708-7AC080715282}" v="3" dt="2022-10-10T21:38:03.0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026" y="96"/>
      </p:cViewPr>
      <p:guideLst>
        <p:guide orient="horz" pos="1620"/>
        <p:guide pos="2880"/>
        <p:guide orient="horz" pos="1548"/>
        <p:guide pos="360"/>
        <p:guide pos="600"/>
        <p:guide orient="horz" pos="780"/>
        <p:guide orient="horz" pos="996"/>
        <p:guide pos="30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5.fntdata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font" Target="fonts/font16.fntdata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font" Target="fonts/font19.fntdata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font" Target="fonts/font14.fntdata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font" Target="fonts/font17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59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font" Target="fonts/font7.fntdata"/><Relationship Id="rId54" Type="http://schemas.openxmlformats.org/officeDocument/2006/relationships/font" Target="fonts/font2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2.fntdata"/><Relationship Id="rId49" Type="http://schemas.openxmlformats.org/officeDocument/2006/relationships/font" Target="fonts/font15.fntdata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font" Target="fonts/font10.fntdata"/><Relationship Id="rId52" Type="http://schemas.openxmlformats.org/officeDocument/2006/relationships/font" Target="fonts/font18.fntdata"/><Relationship Id="rId60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udci\Documents\_Cindy%20Flash%20Drive_\_DCI\Data%20for%20Analysis\North%20Dakota\ND%20Consumer%20Perception%20Survey%202022%20-%20DATA%20SUMMARIE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8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8748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796E66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'Q6-factor importance'!$D$4:$D$21</c:f>
              <c:strCache>
                <c:ptCount val="18"/>
                <c:pt idx="0">
                  <c:v>Availability of childcare</c:v>
                </c:pt>
                <c:pt idx="1">
                  <c:v>Presence of a college/university</c:v>
                </c:pt>
                <c:pt idx="2">
                  <c:v>Arts and culture amenities</c:v>
                </c:pt>
                <c:pt idx="3">
                  <c:v>Quality of K-12 education</c:v>
                </c:pt>
                <c:pt idx="4">
                  <c:v>Political climate</c:v>
                </c:pt>
                <c:pt idx="5">
                  <c:v>Active social scene</c:v>
                </c:pt>
                <c:pt idx="6">
                  <c:v>Diverse population</c:v>
                </c:pt>
                <c:pt idx="7">
                  <c:v>Inclusive culture</c:v>
                </c:pt>
                <c:pt idx="8">
                  <c:v>Walkability/public transportation</c:v>
                </c:pt>
                <c:pt idx="9">
                  <c:v>Outdoor recreation</c:v>
                </c:pt>
                <c:pt idx="10">
                  <c:v>Proximity to family/friends</c:v>
                </c:pt>
                <c:pt idx="11">
                  <c:v>Weather/climate</c:v>
                </c:pt>
                <c:pt idx="12">
                  <c:v>Welcoming/friendly population</c:v>
                </c:pt>
                <c:pt idx="13">
                  <c:v>Housing availability</c:v>
                </c:pt>
                <c:pt idx="14">
                  <c:v>Quality of healthcare/hospitals</c:v>
                </c:pt>
                <c:pt idx="15">
                  <c:v>Housing cost</c:v>
                </c:pt>
                <c:pt idx="16">
                  <c:v>Overall cost of living</c:v>
                </c:pt>
                <c:pt idx="17">
                  <c:v>Safety/security</c:v>
                </c:pt>
              </c:strCache>
            </c:strRef>
          </c:cat>
          <c:val>
            <c:numRef>
              <c:f>'Q6-factor importance'!$E$4:$E$21</c:f>
              <c:numCache>
                <c:formatCode>0.0</c:formatCode>
                <c:ptCount val="18"/>
                <c:pt idx="0">
                  <c:v>2.6</c:v>
                </c:pt>
                <c:pt idx="1">
                  <c:v>2.8</c:v>
                </c:pt>
                <c:pt idx="2">
                  <c:v>3.2</c:v>
                </c:pt>
                <c:pt idx="3">
                  <c:v>3.2</c:v>
                </c:pt>
                <c:pt idx="4">
                  <c:v>3.3</c:v>
                </c:pt>
                <c:pt idx="5">
                  <c:v>3.3</c:v>
                </c:pt>
                <c:pt idx="6">
                  <c:v>3.3</c:v>
                </c:pt>
                <c:pt idx="7">
                  <c:v>3.4</c:v>
                </c:pt>
                <c:pt idx="8">
                  <c:v>3.5</c:v>
                </c:pt>
                <c:pt idx="9">
                  <c:v>3.6</c:v>
                </c:pt>
                <c:pt idx="10">
                  <c:v>3.8</c:v>
                </c:pt>
                <c:pt idx="11">
                  <c:v>4</c:v>
                </c:pt>
                <c:pt idx="12">
                  <c:v>4.0999999999999996</c:v>
                </c:pt>
                <c:pt idx="13">
                  <c:v>4.2</c:v>
                </c:pt>
                <c:pt idx="14">
                  <c:v>4.2</c:v>
                </c:pt>
                <c:pt idx="15">
                  <c:v>4.4000000000000004</c:v>
                </c:pt>
                <c:pt idx="16">
                  <c:v>4.4000000000000004</c:v>
                </c:pt>
                <c:pt idx="17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3E-424E-9850-8E89469406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57526704"/>
        <c:axId val="1557525456"/>
      </c:barChart>
      <c:catAx>
        <c:axId val="15575267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796E66"/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557525456"/>
        <c:crosses val="autoZero"/>
        <c:auto val="1"/>
        <c:lblAlgn val="ctr"/>
        <c:lblOffset val="100"/>
        <c:noMultiLvlLbl val="0"/>
      </c:catAx>
      <c:valAx>
        <c:axId val="1557525456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1557526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rgbClr val="796E66"/>
          </a:solidFill>
          <a:latin typeface="Montserrat" panose="00000500000000000000" pitchFamily="2" charset="0"/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8748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796E66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'Q7-career factors'!$D$4:$D$12</c:f>
              <c:strCache>
                <c:ptCount val="9"/>
                <c:pt idx="0">
                  <c:v>Post-secondary and post-graduate educational opportunities</c:v>
                </c:pt>
                <c:pt idx="1">
                  <c:v>Strong entrepreneurial culture</c:v>
                </c:pt>
                <c:pt idx="2">
                  <c:v>Diverse industry base</c:v>
                </c:pt>
                <c:pt idx="3">
                  <c:v>Alternative job/advancement opportunities for self</c:v>
                </c:pt>
                <c:pt idx="4">
                  <c:v>Job opportunities for your spouse/partner</c:v>
                </c:pt>
                <c:pt idx="5">
                  <c:v>Ease in transiting from previous location</c:v>
                </c:pt>
                <c:pt idx="6">
                  <c:v>Job opportunities for yourself</c:v>
                </c:pt>
                <c:pt idx="7">
                  <c:v>Culture of good work/life balance</c:v>
                </c:pt>
                <c:pt idx="8">
                  <c:v>Salary and benefits</c:v>
                </c:pt>
              </c:strCache>
            </c:strRef>
          </c:cat>
          <c:val>
            <c:numRef>
              <c:f>'Q7-career factors'!$E$4:$E$12</c:f>
              <c:numCache>
                <c:formatCode>0.0</c:formatCode>
                <c:ptCount val="9"/>
                <c:pt idx="0">
                  <c:v>3</c:v>
                </c:pt>
                <c:pt idx="1">
                  <c:v>3.3</c:v>
                </c:pt>
                <c:pt idx="2">
                  <c:v>3.4</c:v>
                </c:pt>
                <c:pt idx="3">
                  <c:v>3.5</c:v>
                </c:pt>
                <c:pt idx="4">
                  <c:v>3.5</c:v>
                </c:pt>
                <c:pt idx="5">
                  <c:v>3.8</c:v>
                </c:pt>
                <c:pt idx="6">
                  <c:v>3.8</c:v>
                </c:pt>
                <c:pt idx="7">
                  <c:v>3.8</c:v>
                </c:pt>
                <c:pt idx="8">
                  <c:v>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C8-40DA-9B3C-9F240D6F73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400121056"/>
        <c:axId val="1400122720"/>
      </c:barChart>
      <c:catAx>
        <c:axId val="14001210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796E66"/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400122720"/>
        <c:crosses val="autoZero"/>
        <c:auto val="1"/>
        <c:lblAlgn val="ctr"/>
        <c:lblOffset val="100"/>
        <c:noMultiLvlLbl val="0"/>
      </c:catAx>
      <c:valAx>
        <c:axId val="1400122720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1400121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rgbClr val="796E66"/>
          </a:solidFill>
          <a:latin typeface="Montserrat" panose="00000500000000000000" pitchFamily="2" charset="0"/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8748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796E66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'Q10-ND as a place to...'!$D$4:$D$8</c:f>
              <c:strCache>
                <c:ptCount val="5"/>
                <c:pt idx="0">
                  <c:v>Visit</c:v>
                </c:pt>
                <c:pt idx="1">
                  <c:v>Raise a family</c:v>
                </c:pt>
                <c:pt idx="2">
                  <c:v>Live</c:v>
                </c:pt>
                <c:pt idx="3">
                  <c:v>Invest or grow a business</c:v>
                </c:pt>
                <c:pt idx="4">
                  <c:v>Work or advance your career</c:v>
                </c:pt>
              </c:strCache>
            </c:strRef>
          </c:cat>
          <c:val>
            <c:numRef>
              <c:f>'Q10-ND as a place to...'!$E$4:$E$8</c:f>
              <c:numCache>
                <c:formatCode>#0.#</c:formatCode>
                <c:ptCount val="5"/>
                <c:pt idx="0">
                  <c:v>3.6</c:v>
                </c:pt>
                <c:pt idx="1">
                  <c:v>3.5</c:v>
                </c:pt>
                <c:pt idx="2">
                  <c:v>3.3</c:v>
                </c:pt>
                <c:pt idx="3">
                  <c:v>3.2</c:v>
                </c:pt>
                <c:pt idx="4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A8-4B0B-AA2F-39B7A3817B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19467168"/>
        <c:axId val="1319472576"/>
      </c:barChart>
      <c:catAx>
        <c:axId val="1319467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796E66"/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319472576"/>
        <c:crosses val="autoZero"/>
        <c:auto val="1"/>
        <c:lblAlgn val="ctr"/>
        <c:lblOffset val="100"/>
        <c:noMultiLvlLbl val="0"/>
      </c:catAx>
      <c:valAx>
        <c:axId val="1319472576"/>
        <c:scaling>
          <c:orientation val="minMax"/>
        </c:scaling>
        <c:delete val="1"/>
        <c:axPos val="l"/>
        <c:numFmt formatCode="#0.#" sourceLinked="1"/>
        <c:majorTickMark val="none"/>
        <c:minorTickMark val="none"/>
        <c:tickLblPos val="nextTo"/>
        <c:crossAx val="1319467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rgbClr val="796E66"/>
          </a:solidFill>
          <a:latin typeface="Montserrat" panose="00000500000000000000" pitchFamily="2" charset="0"/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7410707497870707E-2"/>
          <c:y val="4.4653759162491098E-2"/>
          <c:w val="0.96517858500425857"/>
          <c:h val="0.8611744354192211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8748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'Q9-ND familiarity'!$D$4:$D$7</c:f>
              <c:strCache>
                <c:ptCount val="4"/>
                <c:pt idx="0">
                  <c:v>Very/Somewhat familiar</c:v>
                </c:pt>
                <c:pt idx="1">
                  <c:v>Familiar</c:v>
                </c:pt>
                <c:pt idx="2">
                  <c:v>Unfamiliar</c:v>
                </c:pt>
                <c:pt idx="3">
                  <c:v>Very unfamiliar</c:v>
                </c:pt>
              </c:strCache>
            </c:strRef>
          </c:cat>
          <c:val>
            <c:numRef>
              <c:f>'Q9-ND familiarity'!$E$4:$E$7</c:f>
              <c:numCache>
                <c:formatCode>0%</c:formatCode>
                <c:ptCount val="4"/>
                <c:pt idx="0">
                  <c:v>0.22</c:v>
                </c:pt>
                <c:pt idx="1">
                  <c:v>0.25</c:v>
                </c:pt>
                <c:pt idx="2">
                  <c:v>0.2</c:v>
                </c:pt>
                <c:pt idx="3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3E-4882-8781-C8EA8D034F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58398416"/>
        <c:axId val="1558395504"/>
      </c:barChart>
      <c:catAx>
        <c:axId val="1558398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558395504"/>
        <c:crosses val="autoZero"/>
        <c:auto val="1"/>
        <c:lblAlgn val="ctr"/>
        <c:lblOffset val="100"/>
        <c:noMultiLvlLbl val="0"/>
      </c:catAx>
      <c:valAx>
        <c:axId val="155839550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558398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Montserrat" panose="00000500000000000000" pitchFamily="2" charset="0"/>
        </a:defRPr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'Q10-ND as a place to...'!$W$4</c:f>
              <c:strCache>
                <c:ptCount val="1"/>
                <c:pt idx="0">
                  <c:v>VERY/SOMEWHAT FAMILIAR</c:v>
                </c:pt>
              </c:strCache>
            </c:strRef>
          </c:tx>
          <c:spPr>
            <a:solidFill>
              <a:srgbClr val="08748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'Q10-ND as a place to...'!$U$5:$U$9</c:f>
              <c:strCache>
                <c:ptCount val="5"/>
                <c:pt idx="0">
                  <c:v>Visit</c:v>
                </c:pt>
                <c:pt idx="1">
                  <c:v>Live</c:v>
                </c:pt>
                <c:pt idx="2">
                  <c:v>Raise a family</c:v>
                </c:pt>
                <c:pt idx="3">
                  <c:v>Work or advance your career</c:v>
                </c:pt>
                <c:pt idx="4">
                  <c:v>Invest or grow a business</c:v>
                </c:pt>
              </c:strCache>
            </c:strRef>
          </c:cat>
          <c:val>
            <c:numRef>
              <c:f>'Q10-ND as a place to...'!$W$5:$W$9</c:f>
              <c:numCache>
                <c:formatCode>0.0</c:formatCode>
                <c:ptCount val="5"/>
                <c:pt idx="0">
                  <c:v>4</c:v>
                </c:pt>
                <c:pt idx="1">
                  <c:v>3.8</c:v>
                </c:pt>
                <c:pt idx="2">
                  <c:v>4</c:v>
                </c:pt>
                <c:pt idx="3">
                  <c:v>3.7</c:v>
                </c:pt>
                <c:pt idx="4">
                  <c:v>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3C-403A-8AEB-2CDC29562B7D}"/>
            </c:ext>
          </c:extLst>
        </c:ser>
        <c:ser>
          <c:idx val="2"/>
          <c:order val="1"/>
          <c:tx>
            <c:strRef>
              <c:f>'Q10-ND as a place to...'!$X$4</c:f>
              <c:strCache>
                <c:ptCount val="1"/>
                <c:pt idx="0">
                  <c:v>FAMILIAR</c:v>
                </c:pt>
              </c:strCache>
            </c:strRef>
          </c:tx>
          <c:spPr>
            <a:solidFill>
              <a:srgbClr val="796E6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'Q10-ND as a place to...'!$U$5:$U$9</c:f>
              <c:strCache>
                <c:ptCount val="5"/>
                <c:pt idx="0">
                  <c:v>Visit</c:v>
                </c:pt>
                <c:pt idx="1">
                  <c:v>Live</c:v>
                </c:pt>
                <c:pt idx="2">
                  <c:v>Raise a family</c:v>
                </c:pt>
                <c:pt idx="3">
                  <c:v>Work or advance your career</c:v>
                </c:pt>
                <c:pt idx="4">
                  <c:v>Invest or grow a business</c:v>
                </c:pt>
              </c:strCache>
            </c:strRef>
          </c:cat>
          <c:val>
            <c:numRef>
              <c:f>'Q10-ND as a place to...'!$X$5:$X$9</c:f>
              <c:numCache>
                <c:formatCode>0.0</c:formatCode>
                <c:ptCount val="5"/>
                <c:pt idx="0">
                  <c:v>3.7</c:v>
                </c:pt>
                <c:pt idx="1">
                  <c:v>3.4</c:v>
                </c:pt>
                <c:pt idx="2">
                  <c:v>3.6</c:v>
                </c:pt>
                <c:pt idx="3">
                  <c:v>3.2</c:v>
                </c:pt>
                <c:pt idx="4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3C-403A-8AEB-2CDC29562B7D}"/>
            </c:ext>
          </c:extLst>
        </c:ser>
        <c:ser>
          <c:idx val="3"/>
          <c:order val="2"/>
          <c:tx>
            <c:strRef>
              <c:f>'Q10-ND as a place to...'!$Y$4</c:f>
              <c:strCache>
                <c:ptCount val="1"/>
                <c:pt idx="0">
                  <c:v>UNFAMILIAR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'Q10-ND as a place to...'!$U$5:$U$9</c:f>
              <c:strCache>
                <c:ptCount val="5"/>
                <c:pt idx="0">
                  <c:v>Visit</c:v>
                </c:pt>
                <c:pt idx="1">
                  <c:v>Live</c:v>
                </c:pt>
                <c:pt idx="2">
                  <c:v>Raise a family</c:v>
                </c:pt>
                <c:pt idx="3">
                  <c:v>Work or advance your career</c:v>
                </c:pt>
                <c:pt idx="4">
                  <c:v>Invest or grow a business</c:v>
                </c:pt>
              </c:strCache>
            </c:strRef>
          </c:cat>
          <c:val>
            <c:numRef>
              <c:f>'Q10-ND as a place to...'!$Y$5:$Y$9</c:f>
              <c:numCache>
                <c:formatCode>0.0</c:formatCode>
                <c:ptCount val="5"/>
                <c:pt idx="0">
                  <c:v>3.3</c:v>
                </c:pt>
                <c:pt idx="1">
                  <c:v>3.1</c:v>
                </c:pt>
                <c:pt idx="2">
                  <c:v>3.2</c:v>
                </c:pt>
                <c:pt idx="3">
                  <c:v>2.9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B3C-403A-8AEB-2CDC29562B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59611760"/>
        <c:axId val="1559614256"/>
      </c:barChart>
      <c:catAx>
        <c:axId val="1559611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559614256"/>
        <c:crosses val="autoZero"/>
        <c:auto val="1"/>
        <c:lblAlgn val="ctr"/>
        <c:lblOffset val="100"/>
        <c:noMultiLvlLbl val="0"/>
      </c:catAx>
      <c:valAx>
        <c:axId val="1559614256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1559611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Montserrat" panose="00000500000000000000" pitchFamily="2" charset="0"/>
        </a:defRPr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'Q10-ND as a place to...'!$J$20</c:f>
              <c:strCache>
                <c:ptCount val="1"/>
                <c:pt idx="0">
                  <c:v>NORTHEAST</c:v>
                </c:pt>
              </c:strCache>
            </c:strRef>
          </c:tx>
          <c:spPr>
            <a:solidFill>
              <a:srgbClr val="08748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796E66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'Q10-ND as a place to...'!$I$21:$I$25</c:f>
              <c:strCache>
                <c:ptCount val="5"/>
                <c:pt idx="0">
                  <c:v>Visit</c:v>
                </c:pt>
                <c:pt idx="1">
                  <c:v>Raise a family</c:v>
                </c:pt>
                <c:pt idx="2">
                  <c:v>Live</c:v>
                </c:pt>
                <c:pt idx="3">
                  <c:v>Invest or grow a business</c:v>
                </c:pt>
                <c:pt idx="4">
                  <c:v>Work or advance your career</c:v>
                </c:pt>
              </c:strCache>
            </c:strRef>
          </c:cat>
          <c:val>
            <c:numRef>
              <c:f>'Q10-ND as a place to...'!$J$21:$J$25</c:f>
              <c:numCache>
                <c:formatCode>#0.#</c:formatCode>
                <c:ptCount val="5"/>
                <c:pt idx="0">
                  <c:v>3.6</c:v>
                </c:pt>
                <c:pt idx="1">
                  <c:v>3.5</c:v>
                </c:pt>
                <c:pt idx="2">
                  <c:v>3.4</c:v>
                </c:pt>
                <c:pt idx="3">
                  <c:v>3.2</c:v>
                </c:pt>
                <c:pt idx="4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7F-47E5-95C2-0A335C1CFF46}"/>
            </c:ext>
          </c:extLst>
        </c:ser>
        <c:ser>
          <c:idx val="1"/>
          <c:order val="1"/>
          <c:tx>
            <c:strRef>
              <c:f>'Q10-ND as a place to...'!$K$20</c:f>
              <c:strCache>
                <c:ptCount val="1"/>
                <c:pt idx="0">
                  <c:v>MIDWEST</c:v>
                </c:pt>
              </c:strCache>
            </c:strRef>
          </c:tx>
          <c:spPr>
            <a:solidFill>
              <a:srgbClr val="796E6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796E66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'Q10-ND as a place to...'!$I$21:$I$25</c:f>
              <c:strCache>
                <c:ptCount val="5"/>
                <c:pt idx="0">
                  <c:v>Visit</c:v>
                </c:pt>
                <c:pt idx="1">
                  <c:v>Raise a family</c:v>
                </c:pt>
                <c:pt idx="2">
                  <c:v>Live</c:v>
                </c:pt>
                <c:pt idx="3">
                  <c:v>Invest or grow a business</c:v>
                </c:pt>
                <c:pt idx="4">
                  <c:v>Work or advance your career</c:v>
                </c:pt>
              </c:strCache>
            </c:strRef>
          </c:cat>
          <c:val>
            <c:numRef>
              <c:f>'Q10-ND as a place to...'!$K$21:$K$25</c:f>
              <c:numCache>
                <c:formatCode>#0.#</c:formatCode>
                <c:ptCount val="5"/>
                <c:pt idx="0">
                  <c:v>3.5</c:v>
                </c:pt>
                <c:pt idx="1">
                  <c:v>3.5</c:v>
                </c:pt>
                <c:pt idx="2">
                  <c:v>3.3</c:v>
                </c:pt>
                <c:pt idx="3">
                  <c:v>3.2</c:v>
                </c:pt>
                <c:pt idx="4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7F-47E5-95C2-0A335C1CFF46}"/>
            </c:ext>
          </c:extLst>
        </c:ser>
        <c:ser>
          <c:idx val="2"/>
          <c:order val="2"/>
          <c:tx>
            <c:strRef>
              <c:f>'Q10-ND as a place to...'!$L$20</c:f>
              <c:strCache>
                <c:ptCount val="1"/>
                <c:pt idx="0">
                  <c:v>SOUTH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796E66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'Q10-ND as a place to...'!$I$21:$I$25</c:f>
              <c:strCache>
                <c:ptCount val="5"/>
                <c:pt idx="0">
                  <c:v>Visit</c:v>
                </c:pt>
                <c:pt idx="1">
                  <c:v>Raise a family</c:v>
                </c:pt>
                <c:pt idx="2">
                  <c:v>Live</c:v>
                </c:pt>
                <c:pt idx="3">
                  <c:v>Invest or grow a business</c:v>
                </c:pt>
                <c:pt idx="4">
                  <c:v>Work or advance your career</c:v>
                </c:pt>
              </c:strCache>
            </c:strRef>
          </c:cat>
          <c:val>
            <c:numRef>
              <c:f>'Q10-ND as a place to...'!$L$21:$L$25</c:f>
              <c:numCache>
                <c:formatCode>#0.#</c:formatCode>
                <c:ptCount val="5"/>
                <c:pt idx="0">
                  <c:v>3.6</c:v>
                </c:pt>
                <c:pt idx="1">
                  <c:v>3.5</c:v>
                </c:pt>
                <c:pt idx="2">
                  <c:v>3.3</c:v>
                </c:pt>
                <c:pt idx="3">
                  <c:v>3.2</c:v>
                </c:pt>
                <c:pt idx="4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7F-47E5-95C2-0A335C1CFF46}"/>
            </c:ext>
          </c:extLst>
        </c:ser>
        <c:ser>
          <c:idx val="3"/>
          <c:order val="3"/>
          <c:tx>
            <c:strRef>
              <c:f>'Q10-ND as a place to...'!$M$20</c:f>
              <c:strCache>
                <c:ptCount val="1"/>
                <c:pt idx="0">
                  <c:v>WEST</c:v>
                </c:pt>
              </c:strCache>
            </c:strRef>
          </c:tx>
          <c:spPr>
            <a:solidFill>
              <a:srgbClr val="FFAB40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796E66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'Q10-ND as a place to...'!$I$21:$I$25</c:f>
              <c:strCache>
                <c:ptCount val="5"/>
                <c:pt idx="0">
                  <c:v>Visit</c:v>
                </c:pt>
                <c:pt idx="1">
                  <c:v>Raise a family</c:v>
                </c:pt>
                <c:pt idx="2">
                  <c:v>Live</c:v>
                </c:pt>
                <c:pt idx="3">
                  <c:v>Invest or grow a business</c:v>
                </c:pt>
                <c:pt idx="4">
                  <c:v>Work or advance your career</c:v>
                </c:pt>
              </c:strCache>
            </c:strRef>
          </c:cat>
          <c:val>
            <c:numRef>
              <c:f>'Q10-ND as a place to...'!$M$21:$M$25</c:f>
              <c:numCache>
                <c:formatCode>#0.#</c:formatCode>
                <c:ptCount val="5"/>
                <c:pt idx="0">
                  <c:v>3.5</c:v>
                </c:pt>
                <c:pt idx="1">
                  <c:v>3.5</c:v>
                </c:pt>
                <c:pt idx="2">
                  <c:v>3.3</c:v>
                </c:pt>
                <c:pt idx="3">
                  <c:v>3.1</c:v>
                </c:pt>
                <c:pt idx="4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7F-47E5-95C2-0A335C1CFF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38335024"/>
        <c:axId val="1438327952"/>
      </c:barChart>
      <c:catAx>
        <c:axId val="143833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796E66"/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438327952"/>
        <c:crosses val="autoZero"/>
        <c:auto val="1"/>
        <c:lblAlgn val="ctr"/>
        <c:lblOffset val="100"/>
        <c:noMultiLvlLbl val="0"/>
      </c:catAx>
      <c:valAx>
        <c:axId val="1438327952"/>
        <c:scaling>
          <c:orientation val="minMax"/>
        </c:scaling>
        <c:delete val="1"/>
        <c:axPos val="l"/>
        <c:numFmt formatCode="#0.#" sourceLinked="1"/>
        <c:majorTickMark val="none"/>
        <c:minorTickMark val="none"/>
        <c:tickLblPos val="nextTo"/>
        <c:crossAx val="143833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rgbClr val="796E66"/>
              </a:solidFill>
              <a:latin typeface="Montserrat" panose="000005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rgbClr val="796E66"/>
          </a:solidFill>
          <a:latin typeface="Montserrat" panose="00000500000000000000" pitchFamily="2" charset="0"/>
        </a:defRPr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87482"/>
            </a:solidFill>
            <a:ln>
              <a:solidFill>
                <a:srgbClr val="08748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'Q12-words describing ND'!$D$4:$D$27</c:f>
              <c:strCache>
                <c:ptCount val="24"/>
                <c:pt idx="0">
                  <c:v>Other</c:v>
                </c:pt>
                <c:pt idx="1">
                  <c:v>Progressive</c:v>
                </c:pt>
                <c:pt idx="2">
                  <c:v>Opinionated</c:v>
                </c:pt>
                <c:pt idx="3">
                  <c:v>Innovative</c:v>
                </c:pt>
                <c:pt idx="4">
                  <c:v>Entrepreneurial</c:v>
                </c:pt>
                <c:pt idx="5">
                  <c:v>Intolerant</c:v>
                </c:pt>
                <c:pt idx="6">
                  <c:v>Inclusive</c:v>
                </c:pt>
                <c:pt idx="7">
                  <c:v>Intelligent</c:v>
                </c:pt>
                <c:pt idx="8">
                  <c:v>Diverse</c:v>
                </c:pt>
                <c:pt idx="9">
                  <c:v>Lively</c:v>
                </c:pt>
                <c:pt idx="10">
                  <c:v>Boring</c:v>
                </c:pt>
                <c:pt idx="11">
                  <c:v>Exciting</c:v>
                </c:pt>
                <c:pt idx="12">
                  <c:v>Fun</c:v>
                </c:pt>
                <c:pt idx="13">
                  <c:v>Charming</c:v>
                </c:pt>
                <c:pt idx="14">
                  <c:v>Free</c:v>
                </c:pt>
                <c:pt idx="15">
                  <c:v>Free-spirited</c:v>
                </c:pt>
                <c:pt idx="16">
                  <c:v>Homey</c:v>
                </c:pt>
                <c:pt idx="17">
                  <c:v>Cozy</c:v>
                </c:pt>
                <c:pt idx="18">
                  <c:v>Unknown</c:v>
                </c:pt>
                <c:pt idx="19">
                  <c:v>Conservative</c:v>
                </c:pt>
                <c:pt idx="20">
                  <c:v>Welcoming</c:v>
                </c:pt>
                <c:pt idx="21">
                  <c:v>Traditional</c:v>
                </c:pt>
                <c:pt idx="22">
                  <c:v>Adventurous</c:v>
                </c:pt>
                <c:pt idx="23">
                  <c:v>Relaxed</c:v>
                </c:pt>
              </c:strCache>
            </c:strRef>
          </c:cat>
          <c:val>
            <c:numRef>
              <c:f>'Q12-words describing ND'!$E$4:$E$27</c:f>
              <c:numCache>
                <c:formatCode>0%</c:formatCode>
                <c:ptCount val="24"/>
                <c:pt idx="0">
                  <c:v>0.04</c:v>
                </c:pt>
                <c:pt idx="1">
                  <c:v>7.0000000000000007E-2</c:v>
                </c:pt>
                <c:pt idx="2">
                  <c:v>7.0000000000000007E-2</c:v>
                </c:pt>
                <c:pt idx="3">
                  <c:v>0.08</c:v>
                </c:pt>
                <c:pt idx="4">
                  <c:v>0.08</c:v>
                </c:pt>
                <c:pt idx="5">
                  <c:v>0.08</c:v>
                </c:pt>
                <c:pt idx="6">
                  <c:v>0.09</c:v>
                </c:pt>
                <c:pt idx="7">
                  <c:v>0.1</c:v>
                </c:pt>
                <c:pt idx="8">
                  <c:v>0.11</c:v>
                </c:pt>
                <c:pt idx="9">
                  <c:v>0.13</c:v>
                </c:pt>
                <c:pt idx="10">
                  <c:v>0.15</c:v>
                </c:pt>
                <c:pt idx="11">
                  <c:v>0.15</c:v>
                </c:pt>
                <c:pt idx="12">
                  <c:v>0.17</c:v>
                </c:pt>
                <c:pt idx="13">
                  <c:v>0.21</c:v>
                </c:pt>
                <c:pt idx="14">
                  <c:v>0.22</c:v>
                </c:pt>
                <c:pt idx="15">
                  <c:v>0.23</c:v>
                </c:pt>
                <c:pt idx="16">
                  <c:v>0.24</c:v>
                </c:pt>
                <c:pt idx="17">
                  <c:v>0.24</c:v>
                </c:pt>
                <c:pt idx="18">
                  <c:v>0.26</c:v>
                </c:pt>
                <c:pt idx="19">
                  <c:v>0.27</c:v>
                </c:pt>
                <c:pt idx="20">
                  <c:v>0.31</c:v>
                </c:pt>
                <c:pt idx="21">
                  <c:v>0.32</c:v>
                </c:pt>
                <c:pt idx="22">
                  <c:v>0.35</c:v>
                </c:pt>
                <c:pt idx="23">
                  <c:v>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2C-428B-A7C8-2988DD3616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62981008"/>
        <c:axId val="1262981424"/>
      </c:barChart>
      <c:catAx>
        <c:axId val="12629810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262981424"/>
        <c:crosses val="autoZero"/>
        <c:auto val="1"/>
        <c:lblAlgn val="ctr"/>
        <c:lblOffset val="100"/>
        <c:noMultiLvlLbl val="0"/>
      </c:catAx>
      <c:valAx>
        <c:axId val="126298142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262981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50">
          <a:latin typeface="Montserrat" panose="00000500000000000000" pitchFamily="2" charset="0"/>
        </a:defRPr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87482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796E6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735-4873-8554-5A9B15103B8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'Q15-ND industries'!$D$4:$D$14</c:f>
              <c:strCache>
                <c:ptCount val="11"/>
                <c:pt idx="0">
                  <c:v>Other</c:v>
                </c:pt>
                <c:pt idx="1">
                  <c:v>Autonomous Systems</c:v>
                </c:pt>
                <c:pt idx="2">
                  <c:v>Drones</c:v>
                </c:pt>
                <c:pt idx="3">
                  <c:v>Financial Services</c:v>
                </c:pt>
                <c:pt idx="4">
                  <c:v>Life Sciences</c:v>
                </c:pt>
                <c:pt idx="5">
                  <c:v>Healthcare</c:v>
                </c:pt>
                <c:pt idx="6">
                  <c:v>Technology</c:v>
                </c:pt>
                <c:pt idx="7">
                  <c:v>Manufacturing</c:v>
                </c:pt>
                <c:pt idx="8">
                  <c:v>None of the above</c:v>
                </c:pt>
                <c:pt idx="9">
                  <c:v>Energy</c:v>
                </c:pt>
                <c:pt idx="10">
                  <c:v>Agriculture</c:v>
                </c:pt>
              </c:strCache>
            </c:strRef>
          </c:cat>
          <c:val>
            <c:numRef>
              <c:f>'Q15-ND industries'!$E$4:$E$14</c:f>
              <c:numCache>
                <c:formatCode>0%</c:formatCode>
                <c:ptCount val="11"/>
                <c:pt idx="0">
                  <c:v>0.03</c:v>
                </c:pt>
                <c:pt idx="1">
                  <c:v>0.04</c:v>
                </c:pt>
                <c:pt idx="2">
                  <c:v>0.04</c:v>
                </c:pt>
                <c:pt idx="3">
                  <c:v>0.08</c:v>
                </c:pt>
                <c:pt idx="4">
                  <c:v>0.12</c:v>
                </c:pt>
                <c:pt idx="5">
                  <c:v>0.12</c:v>
                </c:pt>
                <c:pt idx="6">
                  <c:v>0.13</c:v>
                </c:pt>
                <c:pt idx="7">
                  <c:v>0.22</c:v>
                </c:pt>
                <c:pt idx="8">
                  <c:v>0.23</c:v>
                </c:pt>
                <c:pt idx="9">
                  <c:v>0.26</c:v>
                </c:pt>
                <c:pt idx="10">
                  <c:v>0.51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35-4873-8554-5A9B15103B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24946560"/>
        <c:axId val="1624936576"/>
      </c:barChart>
      <c:catAx>
        <c:axId val="16249465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624936576"/>
        <c:crosses val="autoZero"/>
        <c:auto val="1"/>
        <c:lblAlgn val="ctr"/>
        <c:lblOffset val="100"/>
        <c:noMultiLvlLbl val="0"/>
      </c:catAx>
      <c:valAx>
        <c:axId val="162493657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624946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Montserrat" panose="00000500000000000000" pitchFamily="2" charset="0"/>
        </a:defRPr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[ND Consumer Perception Survey 2022 - DATA SUMMARIES.xlsx]xQ16-relocate to ND!PivotTable2</c:name>
    <c:fmtId val="10"/>
  </c:pivotSource>
  <c:chart>
    <c:autoTitleDeleted val="1"/>
    <c:pivotFmts>
      <c:pivotFmt>
        <c:idx val="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1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>
              <a:lumMod val="75000"/>
            </a:schemeClr>
          </a:solidFill>
          <a:ln w="19050">
            <a:solidFill>
              <a:schemeClr val="lt1"/>
            </a:solidFill>
          </a:ln>
          <a:effectLst/>
        </c:spPr>
        <c:dLbl>
          <c:idx val="0"/>
          <c:layout>
            <c:manualLayout>
              <c:x val="7.2222222222222215E-2"/>
              <c:y val="-5.3191489361702128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1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bg1">
              <a:lumMod val="65000"/>
            </a:schemeClr>
          </a:solidFill>
          <a:ln w="19050">
            <a:solidFill>
              <a:schemeClr val="lt1"/>
            </a:solidFill>
          </a:ln>
          <a:effectLst/>
        </c:spPr>
        <c:dLbl>
          <c:idx val="0"/>
          <c:layout>
            <c:manualLayout>
              <c:x val="-2.7777777777777779E-3"/>
              <c:y val="-8.8652482269503674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1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rgbClr val="C00000"/>
          </a:solidFill>
          <a:ln w="19050">
            <a:solidFill>
              <a:schemeClr val="lt1"/>
            </a:solidFill>
          </a:ln>
          <a:effectLst/>
        </c:spPr>
        <c:dLbl>
          <c:idx val="0"/>
          <c:layout>
            <c:manualLayout>
              <c:x val="-6.6666666666666666E-2"/>
              <c:y val="-5.6737588652482268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1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1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>
              <a:lumMod val="75000"/>
            </a:schemeClr>
          </a:solidFill>
          <a:ln w="19050">
            <a:solidFill>
              <a:schemeClr val="lt1"/>
            </a:solidFill>
          </a:ln>
          <a:effectLst/>
        </c:spPr>
        <c:dLbl>
          <c:idx val="0"/>
          <c:layout>
            <c:manualLayout>
              <c:x val="7.2222222222222215E-2"/>
              <c:y val="-5.3191489361702128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1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bg1">
              <a:lumMod val="65000"/>
            </a:schemeClr>
          </a:solidFill>
          <a:ln w="19050">
            <a:solidFill>
              <a:schemeClr val="lt1"/>
            </a:solidFill>
          </a:ln>
          <a:effectLst/>
        </c:spPr>
        <c:dLbl>
          <c:idx val="0"/>
          <c:layout>
            <c:manualLayout>
              <c:x val="-2.7777777777777779E-3"/>
              <c:y val="-8.8652482269503674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1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rgbClr val="C00000"/>
          </a:solidFill>
          <a:ln w="19050">
            <a:solidFill>
              <a:schemeClr val="lt1"/>
            </a:solidFill>
          </a:ln>
          <a:effectLst/>
        </c:spPr>
        <c:dLbl>
          <c:idx val="0"/>
          <c:layout>
            <c:manualLayout>
              <c:x val="-6.6666666666666666E-2"/>
              <c:y val="-5.6737588652482268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1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1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>
              <a:lumMod val="75000"/>
            </a:schemeClr>
          </a:solidFill>
          <a:ln w="19050">
            <a:solidFill>
              <a:schemeClr val="lt1"/>
            </a:solidFill>
          </a:ln>
          <a:effectLst/>
        </c:spPr>
        <c:dLbl>
          <c:idx val="0"/>
          <c:layout>
            <c:manualLayout>
              <c:x val="7.2222222222222215E-2"/>
              <c:y val="-5.3191489361702128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1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bg1">
              <a:lumMod val="65000"/>
            </a:schemeClr>
          </a:solidFill>
          <a:ln w="19050">
            <a:solidFill>
              <a:schemeClr val="lt1"/>
            </a:solidFill>
          </a:ln>
          <a:effectLst/>
        </c:spPr>
        <c:dLbl>
          <c:idx val="0"/>
          <c:layout>
            <c:manualLayout>
              <c:x val="-2.7777777777777779E-3"/>
              <c:y val="-8.8652482269503674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1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rgbClr val="C00000"/>
          </a:solidFill>
          <a:ln w="19050">
            <a:solidFill>
              <a:schemeClr val="lt1"/>
            </a:solidFill>
          </a:ln>
          <a:effectLst/>
        </c:spPr>
        <c:dLbl>
          <c:idx val="0"/>
          <c:layout>
            <c:manualLayout>
              <c:x val="-6.6666666666666666E-2"/>
              <c:y val="-5.6737588652482268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1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doughnutChart>
        <c:varyColors val="1"/>
        <c:ser>
          <c:idx val="0"/>
          <c:order val="0"/>
          <c:tx>
            <c:strRef>
              <c:f>'xQ16-relocate to ND'!$B$3</c:f>
              <c:strCache>
                <c:ptCount val="1"/>
                <c:pt idx="0">
                  <c:v>Total</c:v>
                </c:pt>
              </c:strCache>
            </c:strRef>
          </c:tx>
          <c:explosion val="3"/>
          <c:dPt>
            <c:idx val="0"/>
            <c:bubble3D val="0"/>
            <c:spPr>
              <a:solidFill>
                <a:srgbClr val="08748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66-495D-9024-27C6578D3AB8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66-495D-9024-27C6578D3AB8}"/>
              </c:ext>
            </c:extLst>
          </c:dPt>
          <c:dPt>
            <c:idx val="2"/>
            <c:bubble3D val="0"/>
            <c:spPr>
              <a:solidFill>
                <a:srgbClr val="796E6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066-495D-9024-27C6578D3AB8}"/>
              </c:ext>
            </c:extLst>
          </c:dPt>
          <c:dLbls>
            <c:dLbl>
              <c:idx val="0"/>
              <c:layout>
                <c:manualLayout>
                  <c:x val="9.3089840562167611E-2"/>
                  <c:y val="-0.123165333414575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66-495D-9024-27C6578D3AB8}"/>
                </c:ext>
              </c:extLst>
            </c:dLbl>
            <c:dLbl>
              <c:idx val="1"/>
              <c:layout>
                <c:manualLayout>
                  <c:x val="-9.7335947726738103E-3"/>
                  <c:y val="-0.1586264251623270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066-495D-9024-27C6578D3AB8}"/>
                </c:ext>
              </c:extLst>
            </c:dLbl>
            <c:dLbl>
              <c:idx val="2"/>
              <c:layout>
                <c:manualLayout>
                  <c:x val="-0.12231390247509297"/>
                  <c:y val="-0.1390596732133331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066-495D-9024-27C6578D3A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'xQ16-relocate to ND'!$A$4:$A$7</c:f>
              <c:strCache>
                <c:ptCount val="3"/>
                <c:pt idx="0">
                  <c:v>Yes</c:v>
                </c:pt>
                <c:pt idx="1">
                  <c:v>Maybe</c:v>
                </c:pt>
                <c:pt idx="2">
                  <c:v>No</c:v>
                </c:pt>
              </c:strCache>
            </c:strRef>
          </c:cat>
          <c:val>
            <c:numRef>
              <c:f>'xQ16-relocate to ND'!$B$4:$B$7</c:f>
              <c:numCache>
                <c:formatCode>0%</c:formatCode>
                <c:ptCount val="3"/>
                <c:pt idx="0">
                  <c:v>0.316</c:v>
                </c:pt>
                <c:pt idx="1">
                  <c:v>0.36199999999999999</c:v>
                </c:pt>
                <c:pt idx="2">
                  <c:v>0.32200000000000001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066-495D-9024-27C6578D3A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Montserrat" panose="00000500000000000000" pitchFamily="2" charset="0"/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8748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796E66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'Q8-helpful tools'!$D$4:$D$7</c:f>
              <c:strCache>
                <c:ptCount val="4"/>
                <c:pt idx="0">
                  <c:v>Visit the location</c:v>
                </c:pt>
                <c:pt idx="1">
                  <c:v>Online resource</c:v>
                </c:pt>
                <c:pt idx="2">
                  <c:v>Talk to someone living/working there</c:v>
                </c:pt>
                <c:pt idx="3">
                  <c:v>Other</c:v>
                </c:pt>
              </c:strCache>
            </c:strRef>
          </c:cat>
          <c:val>
            <c:numRef>
              <c:f>'Q8-helpful tools'!$E$4:$E$7</c:f>
              <c:numCache>
                <c:formatCode>0%</c:formatCode>
                <c:ptCount val="4"/>
                <c:pt idx="0">
                  <c:v>0.79400000000000004</c:v>
                </c:pt>
                <c:pt idx="1">
                  <c:v>0.58899999999999997</c:v>
                </c:pt>
                <c:pt idx="2">
                  <c:v>0.47399999999999998</c:v>
                </c:pt>
                <c:pt idx="3">
                  <c:v>1.0999999999999999E-2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15-46CE-9528-215AE9F60B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11674544"/>
        <c:axId val="1411667472"/>
      </c:barChart>
      <c:catAx>
        <c:axId val="141167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796E66"/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411667472"/>
        <c:crosses val="autoZero"/>
        <c:auto val="1"/>
        <c:lblAlgn val="ctr"/>
        <c:lblOffset val="100"/>
        <c:noMultiLvlLbl val="0"/>
      </c:catAx>
      <c:valAx>
        <c:axId val="141166747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11674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rgbClr val="796E66"/>
          </a:solidFill>
          <a:latin typeface="Montserrat" panose="00000500000000000000" pitchFamily="2" charset="0"/>
        </a:defRPr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8748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796E66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'Q13-ND impressions'!$D$4:$D$14</c:f>
              <c:strCache>
                <c:ptCount val="11"/>
                <c:pt idx="0">
                  <c:v>Other</c:v>
                </c:pt>
                <c:pt idx="1">
                  <c:v>Rankings</c:v>
                </c:pt>
                <c:pt idx="2">
                  <c:v>Fiction/non-fiction books</c:v>
                </c:pt>
                <c:pt idx="3">
                  <c:v>School/ coursework</c:v>
                </c:pt>
                <c:pt idx="4">
                  <c:v>Advertising (broadcast or print)</c:v>
                </c:pt>
                <c:pt idx="5">
                  <c:v>First-hand experience</c:v>
                </c:pt>
                <c:pt idx="6">
                  <c:v>Articles in magazines/newspapers</c:v>
                </c:pt>
                <c:pt idx="7">
                  <c:v>Social media</c:v>
                </c:pt>
                <c:pt idx="8">
                  <c:v>Internet research</c:v>
                </c:pt>
                <c:pt idx="9">
                  <c:v>Word of mouth</c:v>
                </c:pt>
                <c:pt idx="10">
                  <c:v>Television shows and/or movies</c:v>
                </c:pt>
              </c:strCache>
            </c:strRef>
          </c:cat>
          <c:val>
            <c:numRef>
              <c:f>'Q13-ND impressions'!$E$4:$E$14</c:f>
              <c:numCache>
                <c:formatCode>0%</c:formatCode>
                <c:ptCount val="11"/>
                <c:pt idx="0">
                  <c:v>6.8000000000000005E-2</c:v>
                </c:pt>
                <c:pt idx="1">
                  <c:v>8.1000000000000003E-2</c:v>
                </c:pt>
                <c:pt idx="2">
                  <c:v>9.2999999999999999E-2</c:v>
                </c:pt>
                <c:pt idx="3">
                  <c:v>9.7000000000000003E-2</c:v>
                </c:pt>
                <c:pt idx="4">
                  <c:v>0.114</c:v>
                </c:pt>
                <c:pt idx="5">
                  <c:v>0.19900000000000001</c:v>
                </c:pt>
                <c:pt idx="6">
                  <c:v>0.20699999999999999</c:v>
                </c:pt>
                <c:pt idx="7">
                  <c:v>0.25600000000000001</c:v>
                </c:pt>
                <c:pt idx="8">
                  <c:v>0.33</c:v>
                </c:pt>
                <c:pt idx="9">
                  <c:v>0.372</c:v>
                </c:pt>
                <c:pt idx="10">
                  <c:v>0.377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38-4D74-9C52-F515F59ADF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54009488"/>
        <c:axId val="1554013232"/>
      </c:barChart>
      <c:catAx>
        <c:axId val="1554009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796E66"/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554013232"/>
        <c:crosses val="autoZero"/>
        <c:auto val="1"/>
        <c:lblAlgn val="ctr"/>
        <c:lblOffset val="100"/>
        <c:noMultiLvlLbl val="0"/>
      </c:catAx>
      <c:valAx>
        <c:axId val="155401323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554009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rgbClr val="796E66"/>
          </a:solidFill>
          <a:latin typeface="Montserrat" panose="00000500000000000000" pitchFamily="2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25438" y="698500"/>
            <a:ext cx="6207125" cy="3492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424085"/>
            <a:ext cx="5486400" cy="4191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b90e987908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2" name="Google Shape;602;gb90e987908_0_93:notes"/>
          <p:cNvSpPr txBox="1">
            <a:spLocks noGrp="1"/>
          </p:cNvSpPr>
          <p:nvPr>
            <p:ph type="body" idx="1"/>
          </p:nvPr>
        </p:nvSpPr>
        <p:spPr>
          <a:xfrm>
            <a:off x="685800" y="434340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5" tIns="45650" rIns="91275" bIns="45650" anchor="t" anchorCtr="0">
            <a:noAutofit/>
          </a:bodyPr>
          <a:lstStyle/>
          <a:p>
            <a:pPr marL="152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603" name="Google Shape;603;gb90e987908_0_93:notes"/>
          <p:cNvSpPr txBox="1">
            <a:spLocks noGrp="1"/>
          </p:cNvSpPr>
          <p:nvPr>
            <p:ph type="sldNum" idx="12"/>
          </p:nvPr>
        </p:nvSpPr>
        <p:spPr>
          <a:xfrm>
            <a:off x="3884753" y="8685553"/>
            <a:ext cx="2971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5" tIns="45650" rIns="91275" bIns="456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c2c8009497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35000" y="1163638"/>
            <a:ext cx="5588000" cy="3143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c2c8009497_0_17:notes"/>
          <p:cNvSpPr txBox="1">
            <a:spLocks noGrp="1"/>
          </p:cNvSpPr>
          <p:nvPr>
            <p:ph type="body" idx="1"/>
          </p:nvPr>
        </p:nvSpPr>
        <p:spPr>
          <a:xfrm>
            <a:off x="685800" y="4482290"/>
            <a:ext cx="5486400" cy="36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25" tIns="45650" rIns="91325" bIns="45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gc2c8009497_0_17:notes"/>
          <p:cNvSpPr txBox="1">
            <a:spLocks noGrp="1"/>
          </p:cNvSpPr>
          <p:nvPr>
            <p:ph type="sldNum" idx="12"/>
          </p:nvPr>
        </p:nvSpPr>
        <p:spPr>
          <a:xfrm>
            <a:off x="3884613" y="8846542"/>
            <a:ext cx="2971800" cy="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25" tIns="45650" rIns="91325" bIns="456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e5e2b0e27f_1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5538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4" name="Google Shape;614;ge5e2b0e27f_1_70:notes"/>
          <p:cNvSpPr txBox="1">
            <a:spLocks noGrp="1"/>
          </p:cNvSpPr>
          <p:nvPr>
            <p:ph type="body" idx="1"/>
          </p:nvPr>
        </p:nvSpPr>
        <p:spPr>
          <a:xfrm>
            <a:off x="702310" y="4421824"/>
            <a:ext cx="5618400" cy="4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93175" rIns="93175" bIns="931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cc6489e6b7_0_2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gcc6489e6b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e5e2b0e27f_1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5538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4" name="Google Shape;614;ge5e2b0e27f_1_70:notes"/>
          <p:cNvSpPr txBox="1">
            <a:spLocks noGrp="1"/>
          </p:cNvSpPr>
          <p:nvPr>
            <p:ph type="body" idx="1"/>
          </p:nvPr>
        </p:nvSpPr>
        <p:spPr>
          <a:xfrm>
            <a:off x="702310" y="4421824"/>
            <a:ext cx="5618400" cy="4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93175" rIns="93175" bIns="931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51598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d43f3c95c3_0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5538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9" name="Google Shape;689;gd43f3c95c3_0_236:notes"/>
          <p:cNvSpPr txBox="1">
            <a:spLocks noGrp="1"/>
          </p:cNvSpPr>
          <p:nvPr>
            <p:ph type="body" idx="1"/>
          </p:nvPr>
        </p:nvSpPr>
        <p:spPr>
          <a:xfrm>
            <a:off x="702310" y="4421824"/>
            <a:ext cx="5618400" cy="4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93175" rIns="93175" bIns="931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27875637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d43f3c95c3_0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5538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9" name="Google Shape;689;gd43f3c95c3_0_236:notes"/>
          <p:cNvSpPr txBox="1">
            <a:spLocks noGrp="1"/>
          </p:cNvSpPr>
          <p:nvPr>
            <p:ph type="body" idx="1"/>
          </p:nvPr>
        </p:nvSpPr>
        <p:spPr>
          <a:xfrm>
            <a:off x="702310" y="4421824"/>
            <a:ext cx="5618400" cy="4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93175" rIns="93175" bIns="931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21130039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74C9C-4329-4E4C-8EFF-226264EA6CC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7378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d43f3c95c3_0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5538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9" name="Google Shape;689;gd43f3c95c3_0_236:notes"/>
          <p:cNvSpPr txBox="1">
            <a:spLocks noGrp="1"/>
          </p:cNvSpPr>
          <p:nvPr>
            <p:ph type="body" idx="1"/>
          </p:nvPr>
        </p:nvSpPr>
        <p:spPr>
          <a:xfrm>
            <a:off x="702310" y="4421824"/>
            <a:ext cx="5618400" cy="4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93175" rIns="93175" bIns="931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4693353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eb896c268d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5538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9" name="Google Shape;989;geb896c268d_0_214:notes"/>
          <p:cNvSpPr txBox="1">
            <a:spLocks noGrp="1"/>
          </p:cNvSpPr>
          <p:nvPr>
            <p:ph type="body" idx="1"/>
          </p:nvPr>
        </p:nvSpPr>
        <p:spPr>
          <a:xfrm>
            <a:off x="702310" y="4421824"/>
            <a:ext cx="5618400" cy="4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93175" rIns="93175" bIns="93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8048129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eb896c268d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5538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9" name="Google Shape;989;geb896c268d_0_214:notes"/>
          <p:cNvSpPr txBox="1">
            <a:spLocks noGrp="1"/>
          </p:cNvSpPr>
          <p:nvPr>
            <p:ph type="body" idx="1"/>
          </p:nvPr>
        </p:nvSpPr>
        <p:spPr>
          <a:xfrm>
            <a:off x="702310" y="4421824"/>
            <a:ext cx="5618400" cy="4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93175" rIns="93175" bIns="93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18894725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e5e2b0e27f_1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5538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4" name="Google Shape;614;ge5e2b0e27f_1_70:notes"/>
          <p:cNvSpPr txBox="1">
            <a:spLocks noGrp="1"/>
          </p:cNvSpPr>
          <p:nvPr>
            <p:ph type="body" idx="1"/>
          </p:nvPr>
        </p:nvSpPr>
        <p:spPr>
          <a:xfrm>
            <a:off x="702310" y="4421824"/>
            <a:ext cx="5618400" cy="4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93175" rIns="93175" bIns="931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7985142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eb896c268d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5538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9" name="Google Shape;989;geb896c268d_0_214:notes"/>
          <p:cNvSpPr txBox="1">
            <a:spLocks noGrp="1"/>
          </p:cNvSpPr>
          <p:nvPr>
            <p:ph type="body" idx="1"/>
          </p:nvPr>
        </p:nvSpPr>
        <p:spPr>
          <a:xfrm>
            <a:off x="702310" y="4421824"/>
            <a:ext cx="5618400" cy="4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93175" rIns="93175" bIns="93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41403579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eb896c268d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5538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9" name="Google Shape;989;geb896c268d_0_214:notes"/>
          <p:cNvSpPr txBox="1">
            <a:spLocks noGrp="1"/>
          </p:cNvSpPr>
          <p:nvPr>
            <p:ph type="body" idx="1"/>
          </p:nvPr>
        </p:nvSpPr>
        <p:spPr>
          <a:xfrm>
            <a:off x="702310" y="4421824"/>
            <a:ext cx="5618400" cy="4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93175" rIns="93175" bIns="93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13631412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eb896c268d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5538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9" name="Google Shape;989;geb896c268d_0_214:notes"/>
          <p:cNvSpPr txBox="1">
            <a:spLocks noGrp="1"/>
          </p:cNvSpPr>
          <p:nvPr>
            <p:ph type="body" idx="1"/>
          </p:nvPr>
        </p:nvSpPr>
        <p:spPr>
          <a:xfrm>
            <a:off x="702310" y="4421824"/>
            <a:ext cx="5618400" cy="4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93175" rIns="93175" bIns="93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19243650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eb896c268d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5538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9" name="Google Shape;989;geb896c268d_0_214:notes"/>
          <p:cNvSpPr txBox="1">
            <a:spLocks noGrp="1"/>
          </p:cNvSpPr>
          <p:nvPr>
            <p:ph type="body" idx="1"/>
          </p:nvPr>
        </p:nvSpPr>
        <p:spPr>
          <a:xfrm>
            <a:off x="702310" y="4421824"/>
            <a:ext cx="5618400" cy="4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93175" rIns="93175" bIns="93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35340578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eb896c268d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5538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9" name="Google Shape;989;geb896c268d_0_214:notes"/>
          <p:cNvSpPr txBox="1">
            <a:spLocks noGrp="1"/>
          </p:cNvSpPr>
          <p:nvPr>
            <p:ph type="body" idx="1"/>
          </p:nvPr>
        </p:nvSpPr>
        <p:spPr>
          <a:xfrm>
            <a:off x="702310" y="4421824"/>
            <a:ext cx="5618400" cy="4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93175" rIns="93175" bIns="93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25299098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eb896c268d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5538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9" name="Google Shape;989;geb896c268d_0_214:notes"/>
          <p:cNvSpPr txBox="1">
            <a:spLocks noGrp="1"/>
          </p:cNvSpPr>
          <p:nvPr>
            <p:ph type="body" idx="1"/>
          </p:nvPr>
        </p:nvSpPr>
        <p:spPr>
          <a:xfrm>
            <a:off x="702310" y="4421824"/>
            <a:ext cx="5618400" cy="4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93175" rIns="93175" bIns="93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40122415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eb896c268d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5538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9" name="Google Shape;989;geb896c268d_0_214:notes"/>
          <p:cNvSpPr txBox="1">
            <a:spLocks noGrp="1"/>
          </p:cNvSpPr>
          <p:nvPr>
            <p:ph type="body" idx="1"/>
          </p:nvPr>
        </p:nvSpPr>
        <p:spPr>
          <a:xfrm>
            <a:off x="702310" y="4421824"/>
            <a:ext cx="5618400" cy="4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93175" rIns="93175" bIns="93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13784245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eb896c268d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5538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9" name="Google Shape;989;geb896c268d_0_214:notes"/>
          <p:cNvSpPr txBox="1">
            <a:spLocks noGrp="1"/>
          </p:cNvSpPr>
          <p:nvPr>
            <p:ph type="body" idx="1"/>
          </p:nvPr>
        </p:nvSpPr>
        <p:spPr>
          <a:xfrm>
            <a:off x="702310" y="4421824"/>
            <a:ext cx="5618400" cy="4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93175" rIns="93175" bIns="93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12991720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ee7e08000f_0_4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gee7e08000f_0_4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ee7e08000f_0_4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87487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ee7e08000f_0_4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gee7e08000f_0_4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ee7e08000f_0_4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355340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ee7e08000f_0_4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gee7e08000f_0_4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ee7e08000f_0_4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9197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eb896c268d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5538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9" name="Google Shape;989;geb896c268d_0_214:notes"/>
          <p:cNvSpPr txBox="1">
            <a:spLocks noGrp="1"/>
          </p:cNvSpPr>
          <p:nvPr>
            <p:ph type="body" idx="1"/>
          </p:nvPr>
        </p:nvSpPr>
        <p:spPr>
          <a:xfrm>
            <a:off x="702310" y="4421824"/>
            <a:ext cx="5618400" cy="4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93175" rIns="93175" bIns="93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16804177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eb896c268d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5538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9" name="Google Shape;989;geb896c268d_0_214:notes"/>
          <p:cNvSpPr txBox="1">
            <a:spLocks noGrp="1"/>
          </p:cNvSpPr>
          <p:nvPr>
            <p:ph type="body" idx="1"/>
          </p:nvPr>
        </p:nvSpPr>
        <p:spPr>
          <a:xfrm>
            <a:off x="702310" y="4421824"/>
            <a:ext cx="5618400" cy="4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93175" rIns="93175" bIns="93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32310558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e5e2b0e27f_1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5538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4" name="Google Shape;614;ge5e2b0e27f_1_70:notes"/>
          <p:cNvSpPr txBox="1">
            <a:spLocks noGrp="1"/>
          </p:cNvSpPr>
          <p:nvPr>
            <p:ph type="body" idx="1"/>
          </p:nvPr>
        </p:nvSpPr>
        <p:spPr>
          <a:xfrm>
            <a:off x="702310" y="4421824"/>
            <a:ext cx="5618400" cy="4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93175" rIns="93175" bIns="931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7282565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eb896c268d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5538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9" name="Google Shape;989;geb896c268d_0_214:notes"/>
          <p:cNvSpPr txBox="1">
            <a:spLocks noGrp="1"/>
          </p:cNvSpPr>
          <p:nvPr>
            <p:ph type="body" idx="1"/>
          </p:nvPr>
        </p:nvSpPr>
        <p:spPr>
          <a:xfrm>
            <a:off x="702310" y="4421824"/>
            <a:ext cx="5618400" cy="4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93175" rIns="93175" bIns="93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15588028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eb896c268d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5538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9" name="Google Shape;989;geb896c268d_0_214:notes"/>
          <p:cNvSpPr txBox="1">
            <a:spLocks noGrp="1"/>
          </p:cNvSpPr>
          <p:nvPr>
            <p:ph type="body" idx="1"/>
          </p:nvPr>
        </p:nvSpPr>
        <p:spPr>
          <a:xfrm>
            <a:off x="702310" y="4421824"/>
            <a:ext cx="5618400" cy="4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93175" rIns="93175" bIns="93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12355803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e5e2b0e27f_1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5538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4" name="Google Shape;614;ge5e2b0e27f_1_70:notes"/>
          <p:cNvSpPr txBox="1">
            <a:spLocks noGrp="1"/>
          </p:cNvSpPr>
          <p:nvPr>
            <p:ph type="body" idx="1"/>
          </p:nvPr>
        </p:nvSpPr>
        <p:spPr>
          <a:xfrm>
            <a:off x="702310" y="4421824"/>
            <a:ext cx="5618400" cy="4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93175" rIns="93175" bIns="931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070213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2">
  <p:cSld name="BLANK_2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4"/>
          <p:cNvSpPr/>
          <p:nvPr/>
        </p:nvSpPr>
        <p:spPr>
          <a:xfrm>
            <a:off x="-25" y="5056825"/>
            <a:ext cx="9144000" cy="86700"/>
          </a:xfrm>
          <a:prstGeom prst="rect">
            <a:avLst/>
          </a:prstGeom>
          <a:solidFill>
            <a:srgbClr val="051C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201325" y="259225"/>
            <a:ext cx="85632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solidFill>
                  <a:srgbClr val="4D4D4E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201325" y="820770"/>
            <a:ext cx="647700" cy="86700"/>
          </a:xfrm>
          <a:prstGeom prst="rect">
            <a:avLst/>
          </a:prstGeom>
          <a:solidFill>
            <a:srgbClr val="53B5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201325" y="1112375"/>
            <a:ext cx="8691300" cy="35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●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○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lvl="2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■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lvl="3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●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lvl="4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○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lvl="5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■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lvl="6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●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lvl="7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○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lvl="8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■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" name="Google Shape;24;p5"/>
          <p:cNvSpPr/>
          <p:nvPr/>
        </p:nvSpPr>
        <p:spPr>
          <a:xfrm>
            <a:off x="-25" y="5056825"/>
            <a:ext cx="9144000" cy="86700"/>
          </a:xfrm>
          <a:prstGeom prst="rect">
            <a:avLst/>
          </a:prstGeom>
          <a:solidFill>
            <a:srgbClr val="051C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201325" y="486425"/>
            <a:ext cx="2244300" cy="11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solidFill>
                  <a:srgbClr val="4D4D4E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201325" y="1686025"/>
            <a:ext cx="2244300" cy="26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●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○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lvl="2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■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lvl="3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●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lvl="4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○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lvl="5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■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lvl="6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●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lvl="7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○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lvl="8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■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27" name="Google Shape;27;p5"/>
          <p:cNvSpPr/>
          <p:nvPr/>
        </p:nvSpPr>
        <p:spPr>
          <a:xfrm rot="-5400000">
            <a:off x="1393850" y="2452165"/>
            <a:ext cx="2654700" cy="86700"/>
          </a:xfrm>
          <a:prstGeom prst="rect">
            <a:avLst/>
          </a:prstGeom>
          <a:solidFill>
            <a:srgbClr val="53B5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/>
          <p:nvPr/>
        </p:nvSpPr>
        <p:spPr>
          <a:xfrm>
            <a:off x="334575" y="0"/>
            <a:ext cx="2853725" cy="5143500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6"/>
          <p:cNvSpPr/>
          <p:nvPr/>
        </p:nvSpPr>
        <p:spPr>
          <a:xfrm>
            <a:off x="-1" y="0"/>
            <a:ext cx="3188300" cy="5143500"/>
          </a:xfrm>
          <a:prstGeom prst="rect">
            <a:avLst/>
          </a:prstGeom>
          <a:solidFill>
            <a:srgbClr val="133156"/>
          </a:solidFill>
          <a:ln>
            <a:noFill/>
          </a:ln>
        </p:spPr>
        <p:txBody>
          <a:bodyPr spcFirstLastPara="1" wrap="square" lIns="66550" tIns="66550" rIns="66550" bIns="665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72459" y="4663217"/>
            <a:ext cx="548701" cy="393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8"/>
              <a:buNone/>
              <a:defRPr sz="728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8"/>
              <a:buNone/>
              <a:defRPr sz="728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8"/>
              <a:buNone/>
              <a:defRPr sz="728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8"/>
              <a:buNone/>
              <a:defRPr sz="728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8"/>
              <a:buNone/>
              <a:defRPr sz="728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8"/>
              <a:buNone/>
              <a:defRPr sz="728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8"/>
              <a:buNone/>
              <a:defRPr sz="728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8"/>
              <a:buNone/>
              <a:defRPr sz="728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8"/>
              <a:buNone/>
              <a:defRPr sz="728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904">
          <p15:clr>
            <a:srgbClr val="FBAE40"/>
          </p15:clr>
        </p15:guide>
        <p15:guide id="2" orient="horz" pos="3387">
          <p15:clr>
            <a:srgbClr val="FBAE40"/>
          </p15:clr>
        </p15:guide>
        <p15:guide id="3" pos="144">
          <p15:clr>
            <a:srgbClr val="FBAE40"/>
          </p15:clr>
        </p15:guide>
        <p15:guide id="4" pos="5761">
          <p15:clr>
            <a:srgbClr val="FBAE40"/>
          </p15:clr>
        </p15:guide>
        <p15:guide id="5" orient="horz" pos="158">
          <p15:clr>
            <a:srgbClr val="FBAE40"/>
          </p15:clr>
        </p15:guide>
        <p15:guide id="6" orient="horz" pos="323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2 1">
  <p:cSld name="BLANK_2_1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0" name="Google Shape;70;p16"/>
          <p:cNvSpPr/>
          <p:nvPr/>
        </p:nvSpPr>
        <p:spPr>
          <a:xfrm>
            <a:off x="-25" y="5056825"/>
            <a:ext cx="9144000" cy="86700"/>
          </a:xfrm>
          <a:prstGeom prst="rect">
            <a:avLst/>
          </a:prstGeom>
          <a:solidFill>
            <a:srgbClr val="13315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201325" y="259225"/>
            <a:ext cx="85632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solidFill>
                  <a:srgbClr val="4D4D4E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201325" y="1112375"/>
            <a:ext cx="8691300" cy="35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●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○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lvl="2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■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lvl="3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●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lvl="4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○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lvl="5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■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lvl="6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●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lvl="7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○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lvl="8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■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3 1">
  <p:cSld name="BLANK_3_1_2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title"/>
          </p:nvPr>
        </p:nvSpPr>
        <p:spPr>
          <a:xfrm>
            <a:off x="201325" y="1932300"/>
            <a:ext cx="2638800" cy="1126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4D4D4E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8"/>
          <p:cNvSpPr/>
          <p:nvPr/>
        </p:nvSpPr>
        <p:spPr>
          <a:xfrm rot="-5400000">
            <a:off x="1724450" y="2452165"/>
            <a:ext cx="2654700" cy="86700"/>
          </a:xfrm>
          <a:prstGeom prst="rect">
            <a:avLst/>
          </a:prstGeom>
          <a:solidFill>
            <a:srgbClr val="1AA6A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3263475" y="1168200"/>
            <a:ext cx="5608800" cy="2654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●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○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lvl="2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■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lvl="3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●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lvl="4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○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lvl="5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■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lvl="6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●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lvl="7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○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lvl="8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D4D4E"/>
              </a:buClr>
              <a:buSzPts val="1000"/>
              <a:buFont typeface="Montserrat Medium"/>
              <a:buChar char="■"/>
              <a:defRPr sz="1000">
                <a:solidFill>
                  <a:srgbClr val="4D4D4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bg>
      <p:bgPr>
        <a:solidFill>
          <a:srgbClr val="F6F5F5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 txBox="1">
            <a:spLocks noGrp="1"/>
          </p:cNvSpPr>
          <p:nvPr>
            <p:ph type="title"/>
          </p:nvPr>
        </p:nvSpPr>
        <p:spPr>
          <a:xfrm>
            <a:off x="305920" y="491320"/>
            <a:ext cx="7886700" cy="4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2A35"/>
              </a:buClr>
              <a:buSzPts val="2700"/>
              <a:buFont typeface="Trebuchet MS"/>
              <a:buNone/>
              <a:defRPr sz="2700" b="1" i="0">
                <a:solidFill>
                  <a:srgbClr val="2B2A3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83" name="Google Shape;83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257925" y="0"/>
            <a:ext cx="28860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9"/>
          <p:cNvSpPr/>
          <p:nvPr/>
        </p:nvSpPr>
        <p:spPr>
          <a:xfrm>
            <a:off x="0" y="5052732"/>
            <a:ext cx="9144000" cy="90600"/>
          </a:xfrm>
          <a:prstGeom prst="rect">
            <a:avLst/>
          </a:prstGeom>
          <a:solidFill>
            <a:srgbClr val="00A1D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9"/>
          <p:cNvSpPr/>
          <p:nvPr/>
        </p:nvSpPr>
        <p:spPr>
          <a:xfrm>
            <a:off x="305920" y="262218"/>
            <a:ext cx="806700" cy="90600"/>
          </a:xfrm>
          <a:prstGeom prst="rect">
            <a:avLst/>
          </a:prstGeom>
          <a:solidFill>
            <a:srgbClr val="00507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9"/>
          <p:cNvSpPr txBox="1">
            <a:spLocks noGrp="1"/>
          </p:cNvSpPr>
          <p:nvPr>
            <p:ph type="body" idx="1"/>
          </p:nvPr>
        </p:nvSpPr>
        <p:spPr>
          <a:xfrm>
            <a:off x="305920" y="1164881"/>
            <a:ext cx="7886700" cy="35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B2A35"/>
              </a:buClr>
              <a:buSzPts val="1700"/>
              <a:buNone/>
              <a:defRPr sz="1700" b="0" i="0">
                <a:solidFill>
                  <a:srgbClr val="2B2A3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_3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3">
  <p:cSld name="BLANK_4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2" name="Google Shape;102;p2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00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Dark" type="title">
  <p:cSld name="Blank - Dark">
    <p:bg>
      <p:bgPr>
        <a:solidFill>
          <a:srgbClr val="1C1E22"/>
        </a:solidFill>
        <a:effectLst/>
      </p:bgPr>
    </p:bg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79"/>
          <p:cNvSpPr txBox="1">
            <a:spLocks noGrp="1"/>
          </p:cNvSpPr>
          <p:nvPr>
            <p:ph type="sldNum" idx="12"/>
          </p:nvPr>
        </p:nvSpPr>
        <p:spPr>
          <a:xfrm>
            <a:off x="4356091" y="4905375"/>
            <a:ext cx="214200" cy="2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t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  <a:defRPr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  <a:defRPr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  <a:defRPr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  <a:defRPr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  <a:defRPr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  <a:defRPr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  <a:defRPr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  <a:defRPr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  <a:defRPr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3887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73" r:id="rId19"/>
    <p:sldLayoutId id="2147483674" r:id="rId2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116"/>
          <p:cNvSpPr/>
          <p:nvPr/>
        </p:nvSpPr>
        <p:spPr>
          <a:xfrm>
            <a:off x="140849" y="4098195"/>
            <a:ext cx="6267901" cy="9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7300" tIns="43700" rIns="87300" bIns="43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796E66"/>
                </a:solidFill>
                <a:latin typeface="Montserrat"/>
                <a:ea typeface="Montserrat"/>
                <a:cs typeface="Montserrat"/>
                <a:sym typeface="Montserrat"/>
              </a:rPr>
              <a:t>North Dakota </a:t>
            </a:r>
            <a:r>
              <a:rPr lang="en-US" sz="1600" b="1" dirty="0">
                <a:solidFill>
                  <a:srgbClr val="796E66"/>
                </a:solidFill>
                <a:latin typeface="Montserrat"/>
                <a:ea typeface="Montserrat"/>
                <a:cs typeface="Montserrat"/>
                <a:sym typeface="Montserrat"/>
              </a:rPr>
              <a:t>National Awareness and Perception Study</a:t>
            </a:r>
            <a:br>
              <a:rPr lang="en" sz="1700" b="1" i="0" u="none" strike="noStrike" cap="none" dirty="0">
                <a:solidFill>
                  <a:srgbClr val="00305C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en" sz="1700" b="1" i="0" u="none" strike="noStrike" cap="none" dirty="0">
              <a:solidFill>
                <a:srgbClr val="00305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rgbClr val="087482"/>
                </a:solidFill>
                <a:latin typeface="Montserrat"/>
                <a:ea typeface="Montserrat"/>
                <a:cs typeface="Montserrat"/>
                <a:sym typeface="Montserrat"/>
              </a:rPr>
              <a:t>September 28,  2022 </a:t>
            </a:r>
            <a:endParaRPr sz="1700" dirty="0">
              <a:solidFill>
                <a:srgbClr val="08748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rgbClr val="395E8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06" name="Google Shape;606;p116" descr="DCI Logo no tagline.eps"/>
          <p:cNvPicPr preferRelativeResize="0"/>
          <p:nvPr/>
        </p:nvPicPr>
        <p:blipFill rotWithShape="1">
          <a:blip r:embed="rId3">
            <a:alphaModFix/>
          </a:blip>
          <a:srcRect l="33266"/>
          <a:stretch/>
        </p:blipFill>
        <p:spPr>
          <a:xfrm>
            <a:off x="8023231" y="4175046"/>
            <a:ext cx="766091" cy="70517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07" name="Google Shape;607;p116"/>
          <p:cNvCxnSpPr/>
          <p:nvPr/>
        </p:nvCxnSpPr>
        <p:spPr>
          <a:xfrm>
            <a:off x="161700" y="3901446"/>
            <a:ext cx="8820600" cy="0"/>
          </a:xfrm>
          <a:prstGeom prst="straightConnector1">
            <a:avLst/>
          </a:prstGeom>
          <a:noFill/>
          <a:ln w="28575" cap="flat" cmpd="sng">
            <a:solidFill>
              <a:srgbClr val="08748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028" name="Picture 4" descr="DSC09161 (2).jpg">
            <a:extLst>
              <a:ext uri="{FF2B5EF4-FFF2-40B4-BE49-F238E27FC236}">
                <a16:creationId xmlns:a16="http://schemas.microsoft.com/office/drawing/2014/main" id="{A9EED711-76B3-B11D-175C-2E6D2934E8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/>
          <a:srcRect t="6856" r="669" b="7631"/>
          <a:stretch/>
        </p:blipFill>
        <p:spPr bwMode="auto">
          <a:xfrm>
            <a:off x="161700" y="60214"/>
            <a:ext cx="6317791" cy="3625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North Dakota State Capitol | Official North Dakota Travel &amp; Tourism Guide">
            <a:extLst>
              <a:ext uri="{FF2B5EF4-FFF2-40B4-BE49-F238E27FC236}">
                <a16:creationId xmlns:a16="http://schemas.microsoft.com/office/drawing/2014/main" id="{96BC77F3-D2A4-CBA3-AF2B-D4E653D08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973" y="60214"/>
            <a:ext cx="2429582" cy="1619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Best things to do in Fargo, North Dakota | CNN Travel">
            <a:extLst>
              <a:ext uri="{FF2B5EF4-FFF2-40B4-BE49-F238E27FC236}">
                <a16:creationId xmlns:a16="http://schemas.microsoft.com/office/drawing/2014/main" id="{53E84D68-38BE-FFD3-E21B-A02608B0C7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88" t="3717" b="1"/>
          <a:stretch/>
        </p:blipFill>
        <p:spPr bwMode="auto">
          <a:xfrm>
            <a:off x="6673268" y="1797001"/>
            <a:ext cx="2382992" cy="189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North Dakota unveils refreshed brand 'Be Legendary' | North Dakota Office  of the Governor">
            <a:extLst>
              <a:ext uri="{FF2B5EF4-FFF2-40B4-BE49-F238E27FC236}">
                <a16:creationId xmlns:a16="http://schemas.microsoft.com/office/drawing/2014/main" id="{CCE0FC8E-7C79-ADEB-7A85-4C7EB3D2E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697" y="4301656"/>
            <a:ext cx="1096016" cy="578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39975" y="445058"/>
            <a:ext cx="82305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300" b="1">
                <a:solidFill>
                  <a:srgbClr val="796E66"/>
                </a:solidFill>
                <a:latin typeface="Montserrat Light" panose="00000400000000000000" pitchFamily="2" charset="0"/>
                <a:ea typeface="Montserrat"/>
                <a:cs typeface="Montserrat"/>
                <a:sym typeface="Montserrat"/>
              </a:rPr>
              <a:t>Agenda</a:t>
            </a:r>
            <a:endParaRPr sz="2300" b="1">
              <a:solidFill>
                <a:srgbClr val="796E66"/>
              </a:solidFill>
              <a:latin typeface="Montserrat Light" panose="00000400000000000000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35" name="Google Shape;135;p27"/>
          <p:cNvSpPr/>
          <p:nvPr/>
        </p:nvSpPr>
        <p:spPr>
          <a:xfrm>
            <a:off x="178935" y="1459729"/>
            <a:ext cx="3815944" cy="1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796E66"/>
              </a:buClr>
              <a:buSzPts val="1600"/>
              <a:buFont typeface="Montserrat"/>
              <a:buChar char="●"/>
            </a:pPr>
            <a:r>
              <a:rPr lang="en-US" sz="1600">
                <a:solidFill>
                  <a:srgbClr val="796E66"/>
                </a:solidFill>
                <a:latin typeface="Montserrat"/>
                <a:ea typeface="Montserrat"/>
                <a:cs typeface="Montserrat"/>
                <a:sym typeface="Montserrat"/>
              </a:rPr>
              <a:t>Background and Methodology</a:t>
            </a:r>
            <a:endParaRPr sz="1600">
              <a:solidFill>
                <a:srgbClr val="796E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796E66"/>
              </a:buClr>
              <a:buSzPts val="1600"/>
              <a:buFont typeface="Montserrat"/>
              <a:buChar char="●"/>
            </a:pPr>
            <a:r>
              <a:rPr lang="en-US" sz="1600">
                <a:solidFill>
                  <a:srgbClr val="796E66"/>
                </a:solidFill>
                <a:latin typeface="Montserrat"/>
                <a:ea typeface="Montserrat"/>
                <a:cs typeface="Montserrat"/>
                <a:sym typeface="Montserrat"/>
              </a:rPr>
              <a:t>National Talent Trends</a:t>
            </a: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796E66"/>
              </a:buClr>
              <a:buSzPts val="1600"/>
              <a:buFont typeface="Montserrat"/>
              <a:buChar char="●"/>
            </a:pPr>
            <a:r>
              <a:rPr lang="en-US" sz="1600">
                <a:solidFill>
                  <a:srgbClr val="796E66"/>
                </a:solidFill>
                <a:latin typeface="Montserrat"/>
                <a:ea typeface="Montserrat"/>
                <a:cs typeface="Montserrat"/>
                <a:sym typeface="Montserrat"/>
              </a:rPr>
              <a:t>Perceptions of North Dakota</a:t>
            </a: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796E66"/>
              </a:buClr>
              <a:buSzPts val="1600"/>
              <a:buFont typeface="Montserrat"/>
              <a:buChar char="●"/>
            </a:pPr>
            <a:r>
              <a:rPr lang="en-US" sz="1600">
                <a:solidFill>
                  <a:srgbClr val="796E66"/>
                </a:solidFill>
                <a:latin typeface="Montserrat"/>
                <a:ea typeface="Montserrat"/>
                <a:cs typeface="Montserrat"/>
                <a:sym typeface="Montserrat"/>
              </a:rPr>
              <a:t>Key Findings and Recommendations</a:t>
            </a: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796E66"/>
              </a:buClr>
              <a:buSzPts val="1600"/>
              <a:buFont typeface="Montserrat"/>
              <a:buChar char="●"/>
            </a:pPr>
            <a:r>
              <a:rPr lang="en-US" sz="1600">
                <a:solidFill>
                  <a:srgbClr val="796E66"/>
                </a:solidFill>
                <a:latin typeface="Montserrat"/>
                <a:ea typeface="Montserrat"/>
                <a:cs typeface="Montserrat"/>
                <a:sym typeface="Montserrat"/>
              </a:rPr>
              <a:t>Q &amp; A</a:t>
            </a:r>
            <a:endParaRPr sz="1600">
              <a:solidFill>
                <a:srgbClr val="796E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305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" name="Google Shape;994;p153">
            <a:extLst>
              <a:ext uri="{FF2B5EF4-FFF2-40B4-BE49-F238E27FC236}">
                <a16:creationId xmlns:a16="http://schemas.microsoft.com/office/drawing/2014/main" id="{C81E4805-AF85-47F7-B38D-C1D3AE98613A}"/>
              </a:ext>
            </a:extLst>
          </p:cNvPr>
          <p:cNvCxnSpPr/>
          <p:nvPr/>
        </p:nvCxnSpPr>
        <p:spPr>
          <a:xfrm>
            <a:off x="339975" y="961958"/>
            <a:ext cx="823200" cy="0"/>
          </a:xfrm>
          <a:prstGeom prst="straightConnector1">
            <a:avLst/>
          </a:prstGeom>
          <a:noFill/>
          <a:ln w="38100" cap="flat" cmpd="sng">
            <a:solidFill>
              <a:srgbClr val="08748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058" name="Picture 10" descr="8 Reasons To Move to North Dakota - Livability">
            <a:extLst>
              <a:ext uri="{FF2B5EF4-FFF2-40B4-BE49-F238E27FC236}">
                <a16:creationId xmlns:a16="http://schemas.microsoft.com/office/drawing/2014/main" id="{0ADB2E8E-4B8A-D07F-D12F-81D043E9B6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31"/>
          <a:stretch/>
        </p:blipFill>
        <p:spPr bwMode="auto">
          <a:xfrm>
            <a:off x="4699220" y="0"/>
            <a:ext cx="444477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117"/>
          <p:cNvSpPr txBox="1"/>
          <p:nvPr/>
        </p:nvSpPr>
        <p:spPr>
          <a:xfrm>
            <a:off x="656101" y="657441"/>
            <a:ext cx="7831800" cy="3828600"/>
          </a:xfrm>
          <a:prstGeom prst="rect">
            <a:avLst/>
          </a:prstGeom>
          <a:solidFill>
            <a:srgbClr val="796E66"/>
          </a:solidFill>
          <a:ln>
            <a:noFill/>
          </a:ln>
        </p:spPr>
        <p:txBody>
          <a:bodyPr spcFirstLastPara="1" wrap="square" lIns="68225" tIns="34100" rIns="68225" bIns="34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Background and Methodology</a:t>
            </a:r>
            <a:endParaRPr sz="360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7" name="Google Shape;617;p117"/>
          <p:cNvSpPr txBox="1">
            <a:spLocks noGrp="1"/>
          </p:cNvSpPr>
          <p:nvPr>
            <p:ph type="sldNum" idx="12"/>
          </p:nvPr>
        </p:nvSpPr>
        <p:spPr>
          <a:xfrm>
            <a:off x="8595298" y="466265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700" tIns="88700" rIns="88700" bIns="88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" sz="1000">
                <a:solidFill>
                  <a:srgbClr val="ADADAD"/>
                </a:solidFill>
              </a:rPr>
              <a:t>3</a:t>
            </a:fld>
            <a:endParaRPr sz="1000">
              <a:solidFill>
                <a:srgbClr val="ADADAD"/>
              </a:solidFill>
            </a:endParaRPr>
          </a:p>
        </p:txBody>
      </p:sp>
      <p:cxnSp>
        <p:nvCxnSpPr>
          <p:cNvPr id="618" name="Google Shape;618;p117"/>
          <p:cNvCxnSpPr/>
          <p:nvPr/>
        </p:nvCxnSpPr>
        <p:spPr>
          <a:xfrm>
            <a:off x="748541" y="2964924"/>
            <a:ext cx="1723800" cy="0"/>
          </a:xfrm>
          <a:prstGeom prst="straightConnector1">
            <a:avLst/>
          </a:prstGeom>
          <a:noFill/>
          <a:ln w="38100" cap="flat" cmpd="sng">
            <a:solidFill>
              <a:srgbClr val="08748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118"/>
          <p:cNvSpPr txBox="1">
            <a:spLocks noGrp="1"/>
          </p:cNvSpPr>
          <p:nvPr>
            <p:ph type="sldNum" idx="4294967295"/>
          </p:nvPr>
        </p:nvSpPr>
        <p:spPr>
          <a:xfrm>
            <a:off x="8454257" y="4650580"/>
            <a:ext cx="2142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Roboto"/>
              <a:buNone/>
            </a:pPr>
            <a:fld id="{00000000-1234-1234-1234-123412341234}" type="slidenum">
              <a:rPr lang="en">
                <a:solidFill>
                  <a:schemeClr val="accent3"/>
                </a:solidFill>
              </a:rPr>
              <a:t>4</a:t>
            </a:fld>
            <a:endParaRPr/>
          </a:p>
        </p:txBody>
      </p:sp>
      <p:sp>
        <p:nvSpPr>
          <p:cNvPr id="624" name="Google Shape;624;p118"/>
          <p:cNvSpPr/>
          <p:nvPr/>
        </p:nvSpPr>
        <p:spPr>
          <a:xfrm>
            <a:off x="4572147" y="3574807"/>
            <a:ext cx="524400" cy="524400"/>
          </a:xfrm>
          <a:prstGeom prst="ellipse">
            <a:avLst/>
          </a:prstGeom>
          <a:solidFill>
            <a:srgbClr val="B2D234">
              <a:alpha val="23530"/>
            </a:srgbClr>
          </a:solidFill>
          <a:ln>
            <a:solidFill>
              <a:srgbClr val="B2D234"/>
            </a:solidFill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"/>
              <a:buFont typeface="Roboto"/>
              <a:buNone/>
            </a:pPr>
            <a:endParaRPr sz="5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5" name="Google Shape;625;p118"/>
          <p:cNvSpPr/>
          <p:nvPr/>
        </p:nvSpPr>
        <p:spPr>
          <a:xfrm>
            <a:off x="4572002" y="781794"/>
            <a:ext cx="524700" cy="524700"/>
          </a:xfrm>
          <a:prstGeom prst="ellipse">
            <a:avLst/>
          </a:prstGeom>
          <a:solidFill>
            <a:srgbClr val="B2D234">
              <a:alpha val="23530"/>
            </a:srgbClr>
          </a:solidFill>
          <a:ln>
            <a:solidFill>
              <a:srgbClr val="B2D234"/>
            </a:solidFill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"/>
              <a:buFont typeface="Roboto"/>
              <a:buNone/>
            </a:pPr>
            <a:endParaRPr sz="5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6" name="Google Shape;626;p118"/>
          <p:cNvSpPr/>
          <p:nvPr/>
        </p:nvSpPr>
        <p:spPr>
          <a:xfrm>
            <a:off x="4571997" y="2206037"/>
            <a:ext cx="524700" cy="524700"/>
          </a:xfrm>
          <a:prstGeom prst="ellipse">
            <a:avLst/>
          </a:prstGeom>
          <a:solidFill>
            <a:srgbClr val="B2D234">
              <a:alpha val="23530"/>
            </a:srgbClr>
          </a:solidFill>
          <a:ln>
            <a:solidFill>
              <a:srgbClr val="B2D234"/>
            </a:solidFill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"/>
              <a:buFont typeface="Roboto"/>
              <a:buNone/>
            </a:pPr>
            <a:endParaRPr sz="5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0" name="Google Shape;630;p118"/>
          <p:cNvSpPr/>
          <p:nvPr/>
        </p:nvSpPr>
        <p:spPr>
          <a:xfrm>
            <a:off x="5287675" y="2322138"/>
            <a:ext cx="2613600" cy="7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"/>
              <a:buFont typeface="Roboto"/>
              <a:buNone/>
            </a:pPr>
            <a:endParaRPr sz="1300">
              <a:solidFill>
                <a:srgbClr val="00305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2" name="Google Shape;632;p118"/>
          <p:cNvSpPr/>
          <p:nvPr/>
        </p:nvSpPr>
        <p:spPr>
          <a:xfrm>
            <a:off x="5257503" y="3616088"/>
            <a:ext cx="3196753" cy="16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775" tIns="26775" rIns="26775" bIns="26775" anchor="t" anchorCtr="0">
            <a:noAutofit/>
          </a:bodyPr>
          <a:lstStyle/>
          <a:p>
            <a:pPr>
              <a:lnSpc>
                <a:spcPct val="130000"/>
              </a:lnSpc>
              <a:buClr>
                <a:srgbClr val="FFFFFF"/>
              </a:buClr>
              <a:buSzPts val="900"/>
            </a:pPr>
            <a:r>
              <a:rPr lang="en-US" sz="1000" b="1">
                <a:solidFill>
                  <a:srgbClr val="796E66"/>
                </a:solidFill>
                <a:latin typeface="Montserrat"/>
                <a:sym typeface="Montserrat"/>
              </a:rPr>
              <a:t>Respondents</a:t>
            </a:r>
          </a:p>
          <a:p>
            <a:pPr marR="0"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</a:pPr>
            <a:r>
              <a:rPr lang="en-US" sz="900">
                <a:solidFill>
                  <a:srgbClr val="796E66"/>
                </a:solidFill>
                <a:latin typeface="Montserrat"/>
                <a:sym typeface="Montserrat"/>
              </a:rPr>
              <a:t>1,002 working age individuals</a:t>
            </a:r>
          </a:p>
          <a:p>
            <a:pPr lvl="2">
              <a:lnSpc>
                <a:spcPct val="130000"/>
              </a:lnSpc>
              <a:buClr>
                <a:srgbClr val="FFFFFF"/>
              </a:buClr>
              <a:buSzPts val="900"/>
            </a:pPr>
            <a:r>
              <a:rPr lang="en-US" sz="900">
                <a:solidFill>
                  <a:srgbClr val="796E66"/>
                </a:solidFill>
                <a:latin typeface="Montserrat"/>
                <a:sym typeface="Montserrat"/>
              </a:rPr>
              <a:t>    - 300 from the South</a:t>
            </a:r>
          </a:p>
          <a:p>
            <a:pPr lvl="2">
              <a:lnSpc>
                <a:spcPct val="130000"/>
              </a:lnSpc>
              <a:buClr>
                <a:srgbClr val="FFFFFF"/>
              </a:buClr>
              <a:buSzPts val="900"/>
            </a:pPr>
            <a:r>
              <a:rPr lang="en-US" sz="900">
                <a:solidFill>
                  <a:srgbClr val="796E66"/>
                </a:solidFill>
                <a:latin typeface="Montserrat"/>
                <a:sym typeface="Montserrat"/>
              </a:rPr>
              <a:t>    - 252 from the West</a:t>
            </a:r>
          </a:p>
          <a:p>
            <a:pPr lvl="2">
              <a:lnSpc>
                <a:spcPct val="130000"/>
              </a:lnSpc>
              <a:buClr>
                <a:srgbClr val="FFFFFF"/>
              </a:buClr>
              <a:buSzPts val="900"/>
            </a:pPr>
            <a:r>
              <a:rPr lang="en-US" sz="900">
                <a:solidFill>
                  <a:srgbClr val="796E66"/>
                </a:solidFill>
                <a:latin typeface="Montserrat"/>
                <a:sym typeface="Montserrat"/>
              </a:rPr>
              <a:t>    - 243 from the Northeast</a:t>
            </a:r>
          </a:p>
          <a:p>
            <a:pPr lvl="2">
              <a:lnSpc>
                <a:spcPct val="130000"/>
              </a:lnSpc>
              <a:buClr>
                <a:srgbClr val="FFFFFF"/>
              </a:buClr>
              <a:buSzPts val="900"/>
            </a:pPr>
            <a:r>
              <a:rPr lang="en-US" sz="900">
                <a:solidFill>
                  <a:srgbClr val="796E66"/>
                </a:solidFill>
                <a:latin typeface="Montserrat"/>
                <a:sym typeface="Montserrat"/>
              </a:rPr>
              <a:t>    - 207 from the Midwest (not including North Dakota)</a:t>
            </a:r>
          </a:p>
        </p:txBody>
      </p:sp>
      <p:sp>
        <p:nvSpPr>
          <p:cNvPr id="633" name="Google Shape;633;p118"/>
          <p:cNvSpPr/>
          <p:nvPr/>
        </p:nvSpPr>
        <p:spPr>
          <a:xfrm>
            <a:off x="4732804" y="897156"/>
            <a:ext cx="203148" cy="29397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1600" y="7456"/>
                </a:moveTo>
                <a:cubicBezTo>
                  <a:pt x="21600" y="8058"/>
                  <a:pt x="21503" y="8660"/>
                  <a:pt x="21309" y="9195"/>
                </a:cubicBezTo>
                <a:cubicBezTo>
                  <a:pt x="21066" y="9763"/>
                  <a:pt x="20775" y="10332"/>
                  <a:pt x="20435" y="10833"/>
                </a:cubicBezTo>
                <a:cubicBezTo>
                  <a:pt x="20047" y="11335"/>
                  <a:pt x="19561" y="11803"/>
                  <a:pt x="19076" y="12238"/>
                </a:cubicBezTo>
                <a:cubicBezTo>
                  <a:pt x="18542" y="12672"/>
                  <a:pt x="17911" y="13040"/>
                  <a:pt x="17231" y="13375"/>
                </a:cubicBezTo>
                <a:cubicBezTo>
                  <a:pt x="17037" y="13475"/>
                  <a:pt x="16795" y="13642"/>
                  <a:pt x="16552" y="13809"/>
                </a:cubicBezTo>
                <a:cubicBezTo>
                  <a:pt x="16309" y="14010"/>
                  <a:pt x="16067" y="14211"/>
                  <a:pt x="15872" y="14445"/>
                </a:cubicBezTo>
                <a:cubicBezTo>
                  <a:pt x="15630" y="14712"/>
                  <a:pt x="15484" y="15013"/>
                  <a:pt x="15338" y="15314"/>
                </a:cubicBezTo>
                <a:cubicBezTo>
                  <a:pt x="15193" y="15648"/>
                  <a:pt x="15096" y="15983"/>
                  <a:pt x="15096" y="16384"/>
                </a:cubicBezTo>
                <a:cubicBezTo>
                  <a:pt x="15096" y="21600"/>
                  <a:pt x="15096" y="21600"/>
                  <a:pt x="15096" y="21600"/>
                </a:cubicBezTo>
                <a:cubicBezTo>
                  <a:pt x="6504" y="21600"/>
                  <a:pt x="6504" y="21600"/>
                  <a:pt x="6504" y="21600"/>
                </a:cubicBezTo>
                <a:cubicBezTo>
                  <a:pt x="6504" y="16384"/>
                  <a:pt x="6504" y="16384"/>
                  <a:pt x="6504" y="16384"/>
                </a:cubicBezTo>
                <a:cubicBezTo>
                  <a:pt x="6504" y="16016"/>
                  <a:pt x="6456" y="15682"/>
                  <a:pt x="6310" y="15381"/>
                </a:cubicBezTo>
                <a:cubicBezTo>
                  <a:pt x="6164" y="15080"/>
                  <a:pt x="5970" y="14812"/>
                  <a:pt x="5825" y="14545"/>
                </a:cubicBezTo>
                <a:cubicBezTo>
                  <a:pt x="5582" y="14311"/>
                  <a:pt x="5388" y="14110"/>
                  <a:pt x="5145" y="13910"/>
                </a:cubicBezTo>
                <a:cubicBezTo>
                  <a:pt x="4902" y="13709"/>
                  <a:pt x="4708" y="13575"/>
                  <a:pt x="4466" y="13441"/>
                </a:cubicBezTo>
                <a:cubicBezTo>
                  <a:pt x="4417" y="13441"/>
                  <a:pt x="4417" y="13441"/>
                  <a:pt x="4417" y="13441"/>
                </a:cubicBezTo>
                <a:cubicBezTo>
                  <a:pt x="4417" y="13441"/>
                  <a:pt x="4417" y="13408"/>
                  <a:pt x="4417" y="13375"/>
                </a:cubicBezTo>
                <a:cubicBezTo>
                  <a:pt x="4369" y="13375"/>
                  <a:pt x="4320" y="13375"/>
                  <a:pt x="4320" y="13375"/>
                </a:cubicBezTo>
                <a:cubicBezTo>
                  <a:pt x="3689" y="13007"/>
                  <a:pt x="3107" y="12639"/>
                  <a:pt x="2573" y="12204"/>
                </a:cubicBezTo>
                <a:cubicBezTo>
                  <a:pt x="2039" y="11770"/>
                  <a:pt x="1602" y="11302"/>
                  <a:pt x="1213" y="10800"/>
                </a:cubicBezTo>
                <a:cubicBezTo>
                  <a:pt x="825" y="10298"/>
                  <a:pt x="534" y="9763"/>
                  <a:pt x="340" y="9195"/>
                </a:cubicBezTo>
                <a:cubicBezTo>
                  <a:pt x="97" y="8660"/>
                  <a:pt x="0" y="8058"/>
                  <a:pt x="0" y="7456"/>
                </a:cubicBezTo>
                <a:cubicBezTo>
                  <a:pt x="0" y="6420"/>
                  <a:pt x="291" y="5484"/>
                  <a:pt x="874" y="4581"/>
                </a:cubicBezTo>
                <a:cubicBezTo>
                  <a:pt x="1408" y="3678"/>
                  <a:pt x="2184" y="2876"/>
                  <a:pt x="3155" y="2173"/>
                </a:cubicBezTo>
                <a:cubicBezTo>
                  <a:pt x="4174" y="1505"/>
                  <a:pt x="5339" y="970"/>
                  <a:pt x="6650" y="602"/>
                </a:cubicBezTo>
                <a:cubicBezTo>
                  <a:pt x="7960" y="201"/>
                  <a:pt x="9320" y="0"/>
                  <a:pt x="10824" y="0"/>
                </a:cubicBezTo>
                <a:cubicBezTo>
                  <a:pt x="12280" y="0"/>
                  <a:pt x="13688" y="201"/>
                  <a:pt x="14999" y="602"/>
                </a:cubicBezTo>
                <a:cubicBezTo>
                  <a:pt x="16309" y="970"/>
                  <a:pt x="17426" y="1505"/>
                  <a:pt x="18445" y="2173"/>
                </a:cubicBezTo>
                <a:cubicBezTo>
                  <a:pt x="19416" y="2876"/>
                  <a:pt x="20192" y="3678"/>
                  <a:pt x="20775" y="4581"/>
                </a:cubicBezTo>
                <a:cubicBezTo>
                  <a:pt x="21309" y="5484"/>
                  <a:pt x="21600" y="6420"/>
                  <a:pt x="21600" y="7456"/>
                </a:cubicBezTo>
                <a:close/>
                <a:moveTo>
                  <a:pt x="16600" y="12806"/>
                </a:moveTo>
                <a:cubicBezTo>
                  <a:pt x="17231" y="12472"/>
                  <a:pt x="17814" y="12104"/>
                  <a:pt x="18299" y="11703"/>
                </a:cubicBezTo>
                <a:cubicBezTo>
                  <a:pt x="18785" y="11302"/>
                  <a:pt x="19173" y="10900"/>
                  <a:pt x="19464" y="10466"/>
                </a:cubicBezTo>
                <a:cubicBezTo>
                  <a:pt x="19804" y="9998"/>
                  <a:pt x="20047" y="9496"/>
                  <a:pt x="20241" y="8994"/>
                </a:cubicBezTo>
                <a:cubicBezTo>
                  <a:pt x="20435" y="8493"/>
                  <a:pt x="20532" y="7958"/>
                  <a:pt x="20532" y="7456"/>
                </a:cubicBezTo>
                <a:cubicBezTo>
                  <a:pt x="20532" y="6520"/>
                  <a:pt x="20289" y="5651"/>
                  <a:pt x="19756" y="4848"/>
                </a:cubicBezTo>
                <a:cubicBezTo>
                  <a:pt x="19222" y="4012"/>
                  <a:pt x="18542" y="3310"/>
                  <a:pt x="17717" y="2742"/>
                </a:cubicBezTo>
                <a:cubicBezTo>
                  <a:pt x="16795" y="2140"/>
                  <a:pt x="15775" y="1672"/>
                  <a:pt x="14610" y="1304"/>
                </a:cubicBezTo>
                <a:cubicBezTo>
                  <a:pt x="13397" y="970"/>
                  <a:pt x="12135" y="769"/>
                  <a:pt x="10824" y="769"/>
                </a:cubicBezTo>
                <a:cubicBezTo>
                  <a:pt x="9465" y="769"/>
                  <a:pt x="8203" y="970"/>
                  <a:pt x="7038" y="1304"/>
                </a:cubicBezTo>
                <a:cubicBezTo>
                  <a:pt x="5825" y="1672"/>
                  <a:pt x="4805" y="2140"/>
                  <a:pt x="3932" y="2742"/>
                </a:cubicBezTo>
                <a:cubicBezTo>
                  <a:pt x="3058" y="3310"/>
                  <a:pt x="2378" y="4012"/>
                  <a:pt x="1844" y="4848"/>
                </a:cubicBezTo>
                <a:cubicBezTo>
                  <a:pt x="1359" y="5651"/>
                  <a:pt x="1068" y="6520"/>
                  <a:pt x="1068" y="7456"/>
                </a:cubicBezTo>
                <a:cubicBezTo>
                  <a:pt x="1068" y="7958"/>
                  <a:pt x="1165" y="8493"/>
                  <a:pt x="1359" y="8994"/>
                </a:cubicBezTo>
                <a:cubicBezTo>
                  <a:pt x="1553" y="9496"/>
                  <a:pt x="1796" y="9964"/>
                  <a:pt x="2087" y="10399"/>
                </a:cubicBezTo>
                <a:cubicBezTo>
                  <a:pt x="2427" y="10867"/>
                  <a:pt x="2815" y="11302"/>
                  <a:pt x="3301" y="11703"/>
                </a:cubicBezTo>
                <a:cubicBezTo>
                  <a:pt x="3786" y="12071"/>
                  <a:pt x="4320" y="12438"/>
                  <a:pt x="4951" y="12773"/>
                </a:cubicBezTo>
                <a:cubicBezTo>
                  <a:pt x="4951" y="12773"/>
                  <a:pt x="5000" y="12773"/>
                  <a:pt x="5000" y="12806"/>
                </a:cubicBezTo>
                <a:cubicBezTo>
                  <a:pt x="5048" y="12806"/>
                  <a:pt x="5048" y="12806"/>
                  <a:pt x="5048" y="12840"/>
                </a:cubicBezTo>
                <a:cubicBezTo>
                  <a:pt x="5048" y="12840"/>
                  <a:pt x="5097" y="12840"/>
                  <a:pt x="5097" y="12840"/>
                </a:cubicBezTo>
                <a:cubicBezTo>
                  <a:pt x="5097" y="12873"/>
                  <a:pt x="5097" y="12873"/>
                  <a:pt x="5097" y="12873"/>
                </a:cubicBezTo>
                <a:cubicBezTo>
                  <a:pt x="5436" y="13040"/>
                  <a:pt x="5728" y="13207"/>
                  <a:pt x="6019" y="13441"/>
                </a:cubicBezTo>
                <a:cubicBezTo>
                  <a:pt x="6310" y="13676"/>
                  <a:pt x="6553" y="13943"/>
                  <a:pt x="6747" y="14244"/>
                </a:cubicBezTo>
                <a:cubicBezTo>
                  <a:pt x="7038" y="14545"/>
                  <a:pt x="7232" y="14846"/>
                  <a:pt x="7378" y="15214"/>
                </a:cubicBezTo>
                <a:cubicBezTo>
                  <a:pt x="7524" y="15581"/>
                  <a:pt x="7572" y="15949"/>
                  <a:pt x="7572" y="16384"/>
                </a:cubicBezTo>
                <a:cubicBezTo>
                  <a:pt x="7572" y="17855"/>
                  <a:pt x="7572" y="17855"/>
                  <a:pt x="7572" y="17855"/>
                </a:cubicBezTo>
                <a:cubicBezTo>
                  <a:pt x="10242" y="17855"/>
                  <a:pt x="10242" y="17855"/>
                  <a:pt x="10242" y="17855"/>
                </a:cubicBezTo>
                <a:cubicBezTo>
                  <a:pt x="10242" y="8894"/>
                  <a:pt x="10242" y="8894"/>
                  <a:pt x="10242" y="8894"/>
                </a:cubicBezTo>
                <a:cubicBezTo>
                  <a:pt x="10048" y="8861"/>
                  <a:pt x="9805" y="8794"/>
                  <a:pt x="9659" y="8693"/>
                </a:cubicBezTo>
                <a:cubicBezTo>
                  <a:pt x="9465" y="8593"/>
                  <a:pt x="9271" y="8493"/>
                  <a:pt x="9125" y="8359"/>
                </a:cubicBezTo>
                <a:cubicBezTo>
                  <a:pt x="8980" y="8259"/>
                  <a:pt x="8883" y="8092"/>
                  <a:pt x="8786" y="7958"/>
                </a:cubicBezTo>
                <a:cubicBezTo>
                  <a:pt x="8689" y="7791"/>
                  <a:pt x="8640" y="7624"/>
                  <a:pt x="8640" y="7456"/>
                </a:cubicBezTo>
                <a:cubicBezTo>
                  <a:pt x="8640" y="7256"/>
                  <a:pt x="8689" y="7055"/>
                  <a:pt x="8834" y="6888"/>
                </a:cubicBezTo>
                <a:cubicBezTo>
                  <a:pt x="8931" y="6721"/>
                  <a:pt x="9077" y="6554"/>
                  <a:pt x="9271" y="6386"/>
                </a:cubicBezTo>
                <a:cubicBezTo>
                  <a:pt x="9514" y="6253"/>
                  <a:pt x="9756" y="6152"/>
                  <a:pt x="9999" y="6085"/>
                </a:cubicBezTo>
                <a:cubicBezTo>
                  <a:pt x="10242" y="6019"/>
                  <a:pt x="10533" y="5952"/>
                  <a:pt x="10824" y="5952"/>
                </a:cubicBezTo>
                <a:cubicBezTo>
                  <a:pt x="11116" y="5952"/>
                  <a:pt x="11358" y="6019"/>
                  <a:pt x="11649" y="6085"/>
                </a:cubicBezTo>
                <a:cubicBezTo>
                  <a:pt x="11892" y="6152"/>
                  <a:pt x="12135" y="6253"/>
                  <a:pt x="12329" y="6386"/>
                </a:cubicBezTo>
                <a:cubicBezTo>
                  <a:pt x="12523" y="6554"/>
                  <a:pt x="12717" y="6721"/>
                  <a:pt x="12814" y="6888"/>
                </a:cubicBezTo>
                <a:cubicBezTo>
                  <a:pt x="12911" y="7055"/>
                  <a:pt x="12960" y="7256"/>
                  <a:pt x="12960" y="7456"/>
                </a:cubicBezTo>
                <a:cubicBezTo>
                  <a:pt x="12960" y="7624"/>
                  <a:pt x="12911" y="7791"/>
                  <a:pt x="12814" y="7958"/>
                </a:cubicBezTo>
                <a:cubicBezTo>
                  <a:pt x="12766" y="8092"/>
                  <a:pt x="12620" y="8259"/>
                  <a:pt x="12523" y="8359"/>
                </a:cubicBezTo>
                <a:cubicBezTo>
                  <a:pt x="12329" y="8493"/>
                  <a:pt x="12183" y="8593"/>
                  <a:pt x="11989" y="8693"/>
                </a:cubicBezTo>
                <a:cubicBezTo>
                  <a:pt x="11795" y="8794"/>
                  <a:pt x="11601" y="8861"/>
                  <a:pt x="11358" y="8894"/>
                </a:cubicBezTo>
                <a:cubicBezTo>
                  <a:pt x="11358" y="17855"/>
                  <a:pt x="11358" y="17855"/>
                  <a:pt x="11358" y="17855"/>
                </a:cubicBezTo>
                <a:cubicBezTo>
                  <a:pt x="14028" y="17855"/>
                  <a:pt x="14028" y="17855"/>
                  <a:pt x="14028" y="17855"/>
                </a:cubicBezTo>
                <a:cubicBezTo>
                  <a:pt x="14028" y="16384"/>
                  <a:pt x="14028" y="16384"/>
                  <a:pt x="14028" y="16384"/>
                </a:cubicBezTo>
                <a:cubicBezTo>
                  <a:pt x="14028" y="15949"/>
                  <a:pt x="14125" y="15548"/>
                  <a:pt x="14271" y="15180"/>
                </a:cubicBezTo>
                <a:cubicBezTo>
                  <a:pt x="14416" y="14812"/>
                  <a:pt x="14610" y="14478"/>
                  <a:pt x="14853" y="14144"/>
                </a:cubicBezTo>
                <a:cubicBezTo>
                  <a:pt x="15096" y="13876"/>
                  <a:pt x="15387" y="13609"/>
                  <a:pt x="15678" y="13375"/>
                </a:cubicBezTo>
                <a:cubicBezTo>
                  <a:pt x="15969" y="13141"/>
                  <a:pt x="16261" y="12940"/>
                  <a:pt x="16552" y="12806"/>
                </a:cubicBezTo>
                <a:lnTo>
                  <a:pt x="16600" y="12806"/>
                </a:lnTo>
                <a:close/>
                <a:moveTo>
                  <a:pt x="7572" y="20798"/>
                </a:moveTo>
                <a:cubicBezTo>
                  <a:pt x="14028" y="20798"/>
                  <a:pt x="14028" y="20798"/>
                  <a:pt x="14028" y="20798"/>
                </a:cubicBezTo>
                <a:cubicBezTo>
                  <a:pt x="14028" y="18591"/>
                  <a:pt x="14028" y="18591"/>
                  <a:pt x="14028" y="18591"/>
                </a:cubicBezTo>
                <a:cubicBezTo>
                  <a:pt x="7572" y="18591"/>
                  <a:pt x="7572" y="18591"/>
                  <a:pt x="7572" y="18591"/>
                </a:cubicBezTo>
                <a:lnTo>
                  <a:pt x="7572" y="20798"/>
                </a:lnTo>
                <a:close/>
                <a:moveTo>
                  <a:pt x="10824" y="8192"/>
                </a:moveTo>
                <a:cubicBezTo>
                  <a:pt x="11116" y="8192"/>
                  <a:pt x="11358" y="8125"/>
                  <a:pt x="11552" y="7958"/>
                </a:cubicBezTo>
                <a:cubicBezTo>
                  <a:pt x="11795" y="7824"/>
                  <a:pt x="11892" y="7657"/>
                  <a:pt x="11892" y="7456"/>
                </a:cubicBezTo>
                <a:cubicBezTo>
                  <a:pt x="11892" y="7256"/>
                  <a:pt x="11795" y="7055"/>
                  <a:pt x="11552" y="6921"/>
                </a:cubicBezTo>
                <a:cubicBezTo>
                  <a:pt x="11358" y="6788"/>
                  <a:pt x="11116" y="6721"/>
                  <a:pt x="10824" y="6721"/>
                </a:cubicBezTo>
                <a:cubicBezTo>
                  <a:pt x="10533" y="6721"/>
                  <a:pt x="10242" y="6788"/>
                  <a:pt x="10048" y="6921"/>
                </a:cubicBezTo>
                <a:cubicBezTo>
                  <a:pt x="9853" y="7055"/>
                  <a:pt x="9756" y="7256"/>
                  <a:pt x="9756" y="7456"/>
                </a:cubicBezTo>
                <a:cubicBezTo>
                  <a:pt x="9756" y="7657"/>
                  <a:pt x="9853" y="7824"/>
                  <a:pt x="10048" y="7958"/>
                </a:cubicBezTo>
                <a:cubicBezTo>
                  <a:pt x="10242" y="8125"/>
                  <a:pt x="10533" y="8192"/>
                  <a:pt x="10824" y="8192"/>
                </a:cubicBezTo>
                <a:close/>
              </a:path>
            </a:pathLst>
          </a:custGeom>
          <a:solidFill>
            <a:srgbClr val="796E66"/>
          </a:solidFill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Roboto"/>
              <a:buNone/>
            </a:pPr>
            <a:endParaRPr sz="7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4" name="Google Shape;634;p118"/>
          <p:cNvSpPr/>
          <p:nvPr/>
        </p:nvSpPr>
        <p:spPr>
          <a:xfrm>
            <a:off x="4697540" y="2336333"/>
            <a:ext cx="273672" cy="26411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8427" y="0"/>
                </a:moveTo>
                <a:cubicBezTo>
                  <a:pt x="18859" y="0"/>
                  <a:pt x="19256" y="75"/>
                  <a:pt x="19653" y="262"/>
                </a:cubicBezTo>
                <a:cubicBezTo>
                  <a:pt x="20049" y="448"/>
                  <a:pt x="20374" y="673"/>
                  <a:pt x="20662" y="972"/>
                </a:cubicBezTo>
                <a:cubicBezTo>
                  <a:pt x="20987" y="1271"/>
                  <a:pt x="21203" y="1607"/>
                  <a:pt x="21384" y="2018"/>
                </a:cubicBezTo>
                <a:cubicBezTo>
                  <a:pt x="21528" y="2429"/>
                  <a:pt x="21600" y="2840"/>
                  <a:pt x="21600" y="3289"/>
                </a:cubicBezTo>
                <a:cubicBezTo>
                  <a:pt x="21600" y="3774"/>
                  <a:pt x="21528" y="4223"/>
                  <a:pt x="21384" y="4597"/>
                </a:cubicBezTo>
                <a:cubicBezTo>
                  <a:pt x="21203" y="5008"/>
                  <a:pt x="20987" y="5344"/>
                  <a:pt x="20662" y="5680"/>
                </a:cubicBezTo>
                <a:cubicBezTo>
                  <a:pt x="20374" y="5979"/>
                  <a:pt x="20049" y="6203"/>
                  <a:pt x="19653" y="6390"/>
                </a:cubicBezTo>
                <a:cubicBezTo>
                  <a:pt x="19256" y="6577"/>
                  <a:pt x="18859" y="6652"/>
                  <a:pt x="18427" y="6652"/>
                </a:cubicBezTo>
                <a:cubicBezTo>
                  <a:pt x="18138" y="6652"/>
                  <a:pt x="17850" y="6615"/>
                  <a:pt x="17561" y="6540"/>
                </a:cubicBezTo>
                <a:cubicBezTo>
                  <a:pt x="17273" y="6465"/>
                  <a:pt x="17020" y="6316"/>
                  <a:pt x="16804" y="6166"/>
                </a:cubicBezTo>
                <a:cubicBezTo>
                  <a:pt x="16552" y="6054"/>
                  <a:pt x="16335" y="5867"/>
                  <a:pt x="16155" y="5680"/>
                </a:cubicBezTo>
                <a:cubicBezTo>
                  <a:pt x="15975" y="5493"/>
                  <a:pt x="15794" y="5269"/>
                  <a:pt x="15650" y="5008"/>
                </a:cubicBezTo>
                <a:cubicBezTo>
                  <a:pt x="6311" y="9081"/>
                  <a:pt x="6311" y="9081"/>
                  <a:pt x="6311" y="9081"/>
                </a:cubicBezTo>
                <a:cubicBezTo>
                  <a:pt x="6347" y="9230"/>
                  <a:pt x="6347" y="9343"/>
                  <a:pt x="6383" y="9492"/>
                </a:cubicBezTo>
                <a:cubicBezTo>
                  <a:pt x="6383" y="9642"/>
                  <a:pt x="6383" y="9791"/>
                  <a:pt x="6383" y="9978"/>
                </a:cubicBezTo>
                <a:cubicBezTo>
                  <a:pt x="6383" y="10090"/>
                  <a:pt x="6383" y="10239"/>
                  <a:pt x="6383" y="10389"/>
                </a:cubicBezTo>
                <a:cubicBezTo>
                  <a:pt x="6347" y="10538"/>
                  <a:pt x="6347" y="10651"/>
                  <a:pt x="6311" y="10800"/>
                </a:cubicBezTo>
                <a:cubicBezTo>
                  <a:pt x="6274" y="10912"/>
                  <a:pt x="6238" y="11062"/>
                  <a:pt x="6166" y="11174"/>
                </a:cubicBezTo>
                <a:cubicBezTo>
                  <a:pt x="6130" y="11323"/>
                  <a:pt x="6094" y="11435"/>
                  <a:pt x="6022" y="11585"/>
                </a:cubicBezTo>
                <a:cubicBezTo>
                  <a:pt x="12044" y="16032"/>
                  <a:pt x="12044" y="16032"/>
                  <a:pt x="12044" y="16032"/>
                </a:cubicBezTo>
                <a:cubicBezTo>
                  <a:pt x="12188" y="15882"/>
                  <a:pt x="12333" y="15733"/>
                  <a:pt x="12513" y="15583"/>
                </a:cubicBezTo>
                <a:cubicBezTo>
                  <a:pt x="12693" y="15434"/>
                  <a:pt x="12873" y="15322"/>
                  <a:pt x="13090" y="15210"/>
                </a:cubicBezTo>
                <a:cubicBezTo>
                  <a:pt x="13306" y="15135"/>
                  <a:pt x="13486" y="15060"/>
                  <a:pt x="13703" y="14985"/>
                </a:cubicBezTo>
                <a:cubicBezTo>
                  <a:pt x="13919" y="14948"/>
                  <a:pt x="14172" y="14911"/>
                  <a:pt x="14424" y="14911"/>
                </a:cubicBezTo>
                <a:cubicBezTo>
                  <a:pt x="14857" y="14911"/>
                  <a:pt x="15289" y="15023"/>
                  <a:pt x="15650" y="15210"/>
                </a:cubicBezTo>
                <a:cubicBezTo>
                  <a:pt x="16047" y="15359"/>
                  <a:pt x="16407" y="15621"/>
                  <a:pt x="16660" y="15920"/>
                </a:cubicBezTo>
                <a:cubicBezTo>
                  <a:pt x="16948" y="16219"/>
                  <a:pt x="17201" y="16592"/>
                  <a:pt x="17345" y="16966"/>
                </a:cubicBezTo>
                <a:cubicBezTo>
                  <a:pt x="17525" y="17377"/>
                  <a:pt x="17597" y="17788"/>
                  <a:pt x="17597" y="18274"/>
                </a:cubicBezTo>
                <a:cubicBezTo>
                  <a:pt x="17597" y="18722"/>
                  <a:pt x="17525" y="19171"/>
                  <a:pt x="17345" y="19582"/>
                </a:cubicBezTo>
                <a:cubicBezTo>
                  <a:pt x="17201" y="19993"/>
                  <a:pt x="16948" y="20329"/>
                  <a:pt x="16660" y="20628"/>
                </a:cubicBezTo>
                <a:cubicBezTo>
                  <a:pt x="16407" y="20927"/>
                  <a:pt x="16047" y="21152"/>
                  <a:pt x="15650" y="21338"/>
                </a:cubicBezTo>
                <a:cubicBezTo>
                  <a:pt x="15289" y="21488"/>
                  <a:pt x="14857" y="21600"/>
                  <a:pt x="14424" y="21600"/>
                </a:cubicBezTo>
                <a:cubicBezTo>
                  <a:pt x="13991" y="21600"/>
                  <a:pt x="13559" y="21488"/>
                  <a:pt x="13162" y="21338"/>
                </a:cubicBezTo>
                <a:cubicBezTo>
                  <a:pt x="12801" y="21152"/>
                  <a:pt x="12441" y="20927"/>
                  <a:pt x="12152" y="20628"/>
                </a:cubicBezTo>
                <a:cubicBezTo>
                  <a:pt x="11864" y="20329"/>
                  <a:pt x="11611" y="19993"/>
                  <a:pt x="11467" y="19582"/>
                </a:cubicBezTo>
                <a:cubicBezTo>
                  <a:pt x="11323" y="19171"/>
                  <a:pt x="11215" y="18722"/>
                  <a:pt x="11215" y="18274"/>
                </a:cubicBezTo>
                <a:cubicBezTo>
                  <a:pt x="11215" y="18125"/>
                  <a:pt x="11251" y="17975"/>
                  <a:pt x="11251" y="17863"/>
                </a:cubicBezTo>
                <a:cubicBezTo>
                  <a:pt x="11251" y="17713"/>
                  <a:pt x="11287" y="17601"/>
                  <a:pt x="11323" y="17452"/>
                </a:cubicBezTo>
                <a:cubicBezTo>
                  <a:pt x="11359" y="17340"/>
                  <a:pt x="11395" y="17190"/>
                  <a:pt x="11431" y="17078"/>
                </a:cubicBezTo>
                <a:cubicBezTo>
                  <a:pt x="11503" y="16929"/>
                  <a:pt x="11539" y="16817"/>
                  <a:pt x="11575" y="16742"/>
                </a:cubicBezTo>
                <a:cubicBezTo>
                  <a:pt x="5553" y="12220"/>
                  <a:pt x="5553" y="12220"/>
                  <a:pt x="5553" y="12220"/>
                </a:cubicBezTo>
                <a:cubicBezTo>
                  <a:pt x="5373" y="12370"/>
                  <a:pt x="5229" y="12519"/>
                  <a:pt x="5048" y="12631"/>
                </a:cubicBezTo>
                <a:cubicBezTo>
                  <a:pt x="4868" y="12781"/>
                  <a:pt x="4688" y="12893"/>
                  <a:pt x="4508" y="12967"/>
                </a:cubicBezTo>
                <a:cubicBezTo>
                  <a:pt x="4291" y="13080"/>
                  <a:pt x="4075" y="13154"/>
                  <a:pt x="3858" y="13192"/>
                </a:cubicBezTo>
                <a:cubicBezTo>
                  <a:pt x="3642" y="13266"/>
                  <a:pt x="3426" y="13266"/>
                  <a:pt x="3209" y="13266"/>
                </a:cubicBezTo>
                <a:cubicBezTo>
                  <a:pt x="2777" y="13266"/>
                  <a:pt x="2344" y="13192"/>
                  <a:pt x="1947" y="13005"/>
                </a:cubicBezTo>
                <a:cubicBezTo>
                  <a:pt x="1551" y="12818"/>
                  <a:pt x="1226" y="12594"/>
                  <a:pt x="938" y="12295"/>
                </a:cubicBezTo>
                <a:cubicBezTo>
                  <a:pt x="649" y="11996"/>
                  <a:pt x="397" y="11660"/>
                  <a:pt x="252" y="11248"/>
                </a:cubicBezTo>
                <a:cubicBezTo>
                  <a:pt x="72" y="10837"/>
                  <a:pt x="0" y="10426"/>
                  <a:pt x="0" y="9978"/>
                </a:cubicBezTo>
                <a:cubicBezTo>
                  <a:pt x="0" y="9529"/>
                  <a:pt x="72" y="9081"/>
                  <a:pt x="252" y="8670"/>
                </a:cubicBezTo>
                <a:cubicBezTo>
                  <a:pt x="397" y="8259"/>
                  <a:pt x="649" y="7922"/>
                  <a:pt x="938" y="7624"/>
                </a:cubicBezTo>
                <a:cubicBezTo>
                  <a:pt x="1226" y="7287"/>
                  <a:pt x="1551" y="7063"/>
                  <a:pt x="1947" y="6913"/>
                </a:cubicBezTo>
                <a:cubicBezTo>
                  <a:pt x="2344" y="6727"/>
                  <a:pt x="2777" y="6652"/>
                  <a:pt x="3209" y="6652"/>
                </a:cubicBezTo>
                <a:cubicBezTo>
                  <a:pt x="3498" y="6652"/>
                  <a:pt x="3750" y="6689"/>
                  <a:pt x="4039" y="6764"/>
                </a:cubicBezTo>
                <a:cubicBezTo>
                  <a:pt x="4327" y="6876"/>
                  <a:pt x="4580" y="6951"/>
                  <a:pt x="4832" y="7100"/>
                </a:cubicBezTo>
                <a:cubicBezTo>
                  <a:pt x="5048" y="7250"/>
                  <a:pt x="5265" y="7437"/>
                  <a:pt x="5481" y="7624"/>
                </a:cubicBezTo>
                <a:cubicBezTo>
                  <a:pt x="5697" y="7810"/>
                  <a:pt x="5842" y="8035"/>
                  <a:pt x="5986" y="8296"/>
                </a:cubicBezTo>
                <a:cubicBezTo>
                  <a:pt x="15362" y="4223"/>
                  <a:pt x="15362" y="4223"/>
                  <a:pt x="15362" y="4223"/>
                </a:cubicBezTo>
                <a:cubicBezTo>
                  <a:pt x="15289" y="4111"/>
                  <a:pt x="15253" y="3961"/>
                  <a:pt x="15253" y="3774"/>
                </a:cubicBezTo>
                <a:cubicBezTo>
                  <a:pt x="15217" y="3625"/>
                  <a:pt x="15217" y="3475"/>
                  <a:pt x="15217" y="3289"/>
                </a:cubicBezTo>
                <a:cubicBezTo>
                  <a:pt x="15217" y="2840"/>
                  <a:pt x="15289" y="2429"/>
                  <a:pt x="15470" y="2018"/>
                </a:cubicBezTo>
                <a:cubicBezTo>
                  <a:pt x="15650" y="1607"/>
                  <a:pt x="15866" y="1271"/>
                  <a:pt x="16155" y="972"/>
                </a:cubicBezTo>
                <a:cubicBezTo>
                  <a:pt x="16443" y="673"/>
                  <a:pt x="16768" y="448"/>
                  <a:pt x="17165" y="262"/>
                </a:cubicBezTo>
                <a:cubicBezTo>
                  <a:pt x="17561" y="75"/>
                  <a:pt x="17958" y="0"/>
                  <a:pt x="18427" y="0"/>
                </a:cubicBezTo>
                <a:close/>
                <a:moveTo>
                  <a:pt x="3209" y="12444"/>
                </a:moveTo>
                <a:cubicBezTo>
                  <a:pt x="3534" y="12444"/>
                  <a:pt x="3858" y="12370"/>
                  <a:pt x="4147" y="12257"/>
                </a:cubicBezTo>
                <a:cubicBezTo>
                  <a:pt x="4435" y="12108"/>
                  <a:pt x="4688" y="11958"/>
                  <a:pt x="4904" y="11734"/>
                </a:cubicBezTo>
                <a:cubicBezTo>
                  <a:pt x="5121" y="11473"/>
                  <a:pt x="5265" y="11248"/>
                  <a:pt x="5409" y="10949"/>
                </a:cubicBezTo>
                <a:cubicBezTo>
                  <a:pt x="5517" y="10651"/>
                  <a:pt x="5589" y="10314"/>
                  <a:pt x="5589" y="9978"/>
                </a:cubicBezTo>
                <a:cubicBezTo>
                  <a:pt x="5589" y="9604"/>
                  <a:pt x="5517" y="9268"/>
                  <a:pt x="5409" y="9006"/>
                </a:cubicBezTo>
                <a:cubicBezTo>
                  <a:pt x="5265" y="8707"/>
                  <a:pt x="5121" y="8446"/>
                  <a:pt x="4904" y="8221"/>
                </a:cubicBezTo>
                <a:cubicBezTo>
                  <a:pt x="4688" y="7997"/>
                  <a:pt x="4435" y="7810"/>
                  <a:pt x="4147" y="7661"/>
                </a:cubicBezTo>
                <a:cubicBezTo>
                  <a:pt x="3858" y="7549"/>
                  <a:pt x="3534" y="7474"/>
                  <a:pt x="3209" y="7474"/>
                </a:cubicBezTo>
                <a:cubicBezTo>
                  <a:pt x="2849" y="7474"/>
                  <a:pt x="2560" y="7549"/>
                  <a:pt x="2272" y="7661"/>
                </a:cubicBezTo>
                <a:cubicBezTo>
                  <a:pt x="1983" y="7810"/>
                  <a:pt x="1731" y="7997"/>
                  <a:pt x="1515" y="8221"/>
                </a:cubicBezTo>
                <a:cubicBezTo>
                  <a:pt x="1298" y="8446"/>
                  <a:pt x="1118" y="8707"/>
                  <a:pt x="1010" y="9006"/>
                </a:cubicBezTo>
                <a:cubicBezTo>
                  <a:pt x="865" y="9268"/>
                  <a:pt x="793" y="9604"/>
                  <a:pt x="793" y="9978"/>
                </a:cubicBezTo>
                <a:cubicBezTo>
                  <a:pt x="793" y="10314"/>
                  <a:pt x="865" y="10651"/>
                  <a:pt x="1010" y="10949"/>
                </a:cubicBezTo>
                <a:cubicBezTo>
                  <a:pt x="1118" y="11248"/>
                  <a:pt x="1298" y="11473"/>
                  <a:pt x="1515" y="11734"/>
                </a:cubicBezTo>
                <a:cubicBezTo>
                  <a:pt x="1731" y="11958"/>
                  <a:pt x="1983" y="12108"/>
                  <a:pt x="2272" y="12257"/>
                </a:cubicBezTo>
                <a:cubicBezTo>
                  <a:pt x="2560" y="12370"/>
                  <a:pt x="2849" y="12444"/>
                  <a:pt x="3209" y="12444"/>
                </a:cubicBezTo>
                <a:close/>
                <a:moveTo>
                  <a:pt x="14424" y="15770"/>
                </a:moveTo>
                <a:cubicBezTo>
                  <a:pt x="14063" y="15770"/>
                  <a:pt x="13775" y="15808"/>
                  <a:pt x="13486" y="15957"/>
                </a:cubicBezTo>
                <a:cubicBezTo>
                  <a:pt x="13198" y="16069"/>
                  <a:pt x="12946" y="16256"/>
                  <a:pt x="12729" y="16480"/>
                </a:cubicBezTo>
                <a:cubicBezTo>
                  <a:pt x="12513" y="16704"/>
                  <a:pt x="12333" y="16966"/>
                  <a:pt x="12224" y="17302"/>
                </a:cubicBezTo>
                <a:cubicBezTo>
                  <a:pt x="12080" y="17601"/>
                  <a:pt x="12044" y="17938"/>
                  <a:pt x="12044" y="18274"/>
                </a:cubicBezTo>
                <a:cubicBezTo>
                  <a:pt x="12044" y="18610"/>
                  <a:pt x="12080" y="18909"/>
                  <a:pt x="12224" y="19246"/>
                </a:cubicBezTo>
                <a:cubicBezTo>
                  <a:pt x="12333" y="19545"/>
                  <a:pt x="12513" y="19806"/>
                  <a:pt x="12729" y="20030"/>
                </a:cubicBezTo>
                <a:cubicBezTo>
                  <a:pt x="12946" y="20255"/>
                  <a:pt x="13198" y="20442"/>
                  <a:pt x="13486" y="20591"/>
                </a:cubicBezTo>
                <a:cubicBezTo>
                  <a:pt x="13775" y="20703"/>
                  <a:pt x="14063" y="20778"/>
                  <a:pt x="14424" y="20778"/>
                </a:cubicBezTo>
                <a:cubicBezTo>
                  <a:pt x="14749" y="20778"/>
                  <a:pt x="15037" y="20703"/>
                  <a:pt x="15326" y="20591"/>
                </a:cubicBezTo>
                <a:cubicBezTo>
                  <a:pt x="15650" y="20442"/>
                  <a:pt x="15903" y="20255"/>
                  <a:pt x="16119" y="20030"/>
                </a:cubicBezTo>
                <a:cubicBezTo>
                  <a:pt x="16335" y="19806"/>
                  <a:pt x="16516" y="19545"/>
                  <a:pt x="16624" y="19246"/>
                </a:cubicBezTo>
                <a:cubicBezTo>
                  <a:pt x="16768" y="18909"/>
                  <a:pt x="16804" y="18610"/>
                  <a:pt x="16804" y="18274"/>
                </a:cubicBezTo>
                <a:cubicBezTo>
                  <a:pt x="16804" y="17938"/>
                  <a:pt x="16768" y="17601"/>
                  <a:pt x="16624" y="17302"/>
                </a:cubicBezTo>
                <a:cubicBezTo>
                  <a:pt x="16516" y="16966"/>
                  <a:pt x="16335" y="16704"/>
                  <a:pt x="16119" y="16480"/>
                </a:cubicBezTo>
                <a:cubicBezTo>
                  <a:pt x="15903" y="16256"/>
                  <a:pt x="15650" y="16069"/>
                  <a:pt x="15326" y="15957"/>
                </a:cubicBezTo>
                <a:cubicBezTo>
                  <a:pt x="15037" y="15808"/>
                  <a:pt x="14749" y="15770"/>
                  <a:pt x="14424" y="15770"/>
                </a:cubicBezTo>
                <a:close/>
                <a:moveTo>
                  <a:pt x="18427" y="5830"/>
                </a:moveTo>
                <a:cubicBezTo>
                  <a:pt x="18751" y="5830"/>
                  <a:pt x="19076" y="5755"/>
                  <a:pt x="19364" y="5643"/>
                </a:cubicBezTo>
                <a:cubicBezTo>
                  <a:pt x="19617" y="5493"/>
                  <a:pt x="19869" y="5344"/>
                  <a:pt x="20085" y="5082"/>
                </a:cubicBezTo>
                <a:cubicBezTo>
                  <a:pt x="20338" y="4858"/>
                  <a:pt x="20482" y="4597"/>
                  <a:pt x="20626" y="4298"/>
                </a:cubicBezTo>
                <a:cubicBezTo>
                  <a:pt x="20735" y="3999"/>
                  <a:pt x="20807" y="3662"/>
                  <a:pt x="20807" y="3289"/>
                </a:cubicBezTo>
                <a:cubicBezTo>
                  <a:pt x="20807" y="2990"/>
                  <a:pt x="20735" y="2653"/>
                  <a:pt x="20626" y="2354"/>
                </a:cubicBezTo>
                <a:cubicBezTo>
                  <a:pt x="20482" y="2055"/>
                  <a:pt x="20338" y="1756"/>
                  <a:pt x="20085" y="1532"/>
                </a:cubicBezTo>
                <a:cubicBezTo>
                  <a:pt x="19869" y="1308"/>
                  <a:pt x="19617" y="1158"/>
                  <a:pt x="19364" y="1009"/>
                </a:cubicBezTo>
                <a:cubicBezTo>
                  <a:pt x="19076" y="897"/>
                  <a:pt x="18751" y="822"/>
                  <a:pt x="18427" y="822"/>
                </a:cubicBezTo>
                <a:cubicBezTo>
                  <a:pt x="18066" y="822"/>
                  <a:pt x="17742" y="897"/>
                  <a:pt x="17489" y="1009"/>
                </a:cubicBezTo>
                <a:cubicBezTo>
                  <a:pt x="17201" y="1158"/>
                  <a:pt x="16948" y="1308"/>
                  <a:pt x="16732" y="1532"/>
                </a:cubicBezTo>
                <a:cubicBezTo>
                  <a:pt x="16516" y="1756"/>
                  <a:pt x="16335" y="2055"/>
                  <a:pt x="16191" y="2354"/>
                </a:cubicBezTo>
                <a:cubicBezTo>
                  <a:pt x="16083" y="2653"/>
                  <a:pt x="16011" y="2990"/>
                  <a:pt x="16011" y="3289"/>
                </a:cubicBezTo>
                <a:cubicBezTo>
                  <a:pt x="16011" y="3662"/>
                  <a:pt x="16083" y="3999"/>
                  <a:pt x="16191" y="4298"/>
                </a:cubicBezTo>
                <a:cubicBezTo>
                  <a:pt x="16335" y="4597"/>
                  <a:pt x="16516" y="4858"/>
                  <a:pt x="16732" y="5082"/>
                </a:cubicBezTo>
                <a:cubicBezTo>
                  <a:pt x="16948" y="5344"/>
                  <a:pt x="17201" y="5493"/>
                  <a:pt x="17489" y="5643"/>
                </a:cubicBezTo>
                <a:cubicBezTo>
                  <a:pt x="17742" y="5755"/>
                  <a:pt x="18066" y="5830"/>
                  <a:pt x="18427" y="5830"/>
                </a:cubicBezTo>
                <a:close/>
              </a:path>
            </a:pathLst>
          </a:custGeom>
          <a:solidFill>
            <a:srgbClr val="796E66"/>
          </a:solidFill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Roboto"/>
              <a:buNone/>
            </a:pPr>
            <a:endParaRPr sz="7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5" name="Google Shape;635;p118"/>
          <p:cNvSpPr/>
          <p:nvPr/>
        </p:nvSpPr>
        <p:spPr>
          <a:xfrm>
            <a:off x="4698736" y="3722878"/>
            <a:ext cx="272484" cy="22825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1600" y="0"/>
                </a:moveTo>
                <a:lnTo>
                  <a:pt x="21600" y="905"/>
                </a:lnTo>
                <a:lnTo>
                  <a:pt x="20084" y="905"/>
                </a:lnTo>
                <a:lnTo>
                  <a:pt x="20084" y="18207"/>
                </a:lnTo>
                <a:lnTo>
                  <a:pt x="11179" y="18207"/>
                </a:lnTo>
                <a:lnTo>
                  <a:pt x="11179" y="20582"/>
                </a:lnTo>
                <a:lnTo>
                  <a:pt x="17621" y="20582"/>
                </a:lnTo>
                <a:lnTo>
                  <a:pt x="17621" y="21600"/>
                </a:lnTo>
                <a:lnTo>
                  <a:pt x="3979" y="21600"/>
                </a:lnTo>
                <a:lnTo>
                  <a:pt x="3979" y="20582"/>
                </a:lnTo>
                <a:lnTo>
                  <a:pt x="10421" y="20582"/>
                </a:lnTo>
                <a:lnTo>
                  <a:pt x="10421" y="18207"/>
                </a:lnTo>
                <a:lnTo>
                  <a:pt x="1516" y="18207"/>
                </a:lnTo>
                <a:lnTo>
                  <a:pt x="1516" y="905"/>
                </a:lnTo>
                <a:lnTo>
                  <a:pt x="0" y="905"/>
                </a:lnTo>
                <a:lnTo>
                  <a:pt x="0" y="0"/>
                </a:lnTo>
                <a:lnTo>
                  <a:pt x="21600" y="0"/>
                </a:lnTo>
                <a:close/>
                <a:moveTo>
                  <a:pt x="19232" y="17190"/>
                </a:moveTo>
                <a:lnTo>
                  <a:pt x="19232" y="905"/>
                </a:lnTo>
                <a:lnTo>
                  <a:pt x="2368" y="905"/>
                </a:lnTo>
                <a:lnTo>
                  <a:pt x="2368" y="17190"/>
                </a:lnTo>
                <a:lnTo>
                  <a:pt x="19232" y="17190"/>
                </a:lnTo>
                <a:close/>
                <a:moveTo>
                  <a:pt x="9568" y="3845"/>
                </a:moveTo>
                <a:lnTo>
                  <a:pt x="9568" y="9613"/>
                </a:lnTo>
                <a:lnTo>
                  <a:pt x="4737" y="9613"/>
                </a:lnTo>
                <a:lnTo>
                  <a:pt x="4737" y="3845"/>
                </a:lnTo>
                <a:lnTo>
                  <a:pt x="9568" y="3845"/>
                </a:lnTo>
                <a:close/>
                <a:moveTo>
                  <a:pt x="4737" y="11535"/>
                </a:moveTo>
                <a:lnTo>
                  <a:pt x="4737" y="12440"/>
                </a:lnTo>
                <a:lnTo>
                  <a:pt x="16863" y="12440"/>
                </a:lnTo>
                <a:lnTo>
                  <a:pt x="16863" y="11535"/>
                </a:lnTo>
                <a:lnTo>
                  <a:pt x="4737" y="11535"/>
                </a:lnTo>
                <a:close/>
                <a:moveTo>
                  <a:pt x="4737" y="14362"/>
                </a:moveTo>
                <a:lnTo>
                  <a:pt x="4737" y="15380"/>
                </a:lnTo>
                <a:lnTo>
                  <a:pt x="16863" y="15380"/>
                </a:lnTo>
                <a:lnTo>
                  <a:pt x="16863" y="14362"/>
                </a:lnTo>
                <a:lnTo>
                  <a:pt x="4737" y="14362"/>
                </a:lnTo>
                <a:close/>
                <a:moveTo>
                  <a:pt x="8811" y="8595"/>
                </a:moveTo>
                <a:lnTo>
                  <a:pt x="8811" y="4750"/>
                </a:lnTo>
                <a:lnTo>
                  <a:pt x="5589" y="4750"/>
                </a:lnTo>
                <a:lnTo>
                  <a:pt x="5589" y="8595"/>
                </a:lnTo>
                <a:lnTo>
                  <a:pt x="8811" y="8595"/>
                </a:lnTo>
                <a:close/>
                <a:moveTo>
                  <a:pt x="11179" y="3845"/>
                </a:moveTo>
                <a:lnTo>
                  <a:pt x="11179" y="4750"/>
                </a:lnTo>
                <a:lnTo>
                  <a:pt x="16863" y="4750"/>
                </a:lnTo>
                <a:lnTo>
                  <a:pt x="16863" y="3845"/>
                </a:lnTo>
                <a:lnTo>
                  <a:pt x="11179" y="3845"/>
                </a:lnTo>
                <a:close/>
                <a:moveTo>
                  <a:pt x="11179" y="6220"/>
                </a:moveTo>
                <a:lnTo>
                  <a:pt x="11179" y="7125"/>
                </a:lnTo>
                <a:lnTo>
                  <a:pt x="16863" y="7125"/>
                </a:lnTo>
                <a:lnTo>
                  <a:pt x="16863" y="6220"/>
                </a:lnTo>
                <a:lnTo>
                  <a:pt x="11179" y="6220"/>
                </a:lnTo>
                <a:close/>
                <a:moveTo>
                  <a:pt x="11179" y="8595"/>
                </a:moveTo>
                <a:lnTo>
                  <a:pt x="11179" y="9613"/>
                </a:lnTo>
                <a:lnTo>
                  <a:pt x="16863" y="9613"/>
                </a:lnTo>
                <a:lnTo>
                  <a:pt x="16863" y="8595"/>
                </a:lnTo>
                <a:lnTo>
                  <a:pt x="11179" y="8595"/>
                </a:lnTo>
                <a:close/>
              </a:path>
            </a:pathLst>
          </a:custGeom>
          <a:solidFill>
            <a:srgbClr val="796E66"/>
          </a:solidFill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Roboto"/>
              <a:buNone/>
            </a:pPr>
            <a:endParaRPr sz="7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36" name="Google Shape;636;p118"/>
          <p:cNvCxnSpPr/>
          <p:nvPr/>
        </p:nvCxnSpPr>
        <p:spPr>
          <a:xfrm>
            <a:off x="604500" y="2768775"/>
            <a:ext cx="1086300" cy="0"/>
          </a:xfrm>
          <a:prstGeom prst="straightConnector1">
            <a:avLst/>
          </a:prstGeom>
          <a:noFill/>
          <a:ln w="38100" cap="flat" cmpd="sng">
            <a:solidFill>
              <a:srgbClr val="08748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Google Shape;735;p138">
            <a:extLst>
              <a:ext uri="{FF2B5EF4-FFF2-40B4-BE49-F238E27FC236}">
                <a16:creationId xmlns:a16="http://schemas.microsoft.com/office/drawing/2014/main" id="{40A25D9C-FDEF-4AE7-A81F-551B2BE22B18}"/>
              </a:ext>
            </a:extLst>
          </p:cNvPr>
          <p:cNvSpPr/>
          <p:nvPr/>
        </p:nvSpPr>
        <p:spPr>
          <a:xfrm>
            <a:off x="604500" y="1781975"/>
            <a:ext cx="3414900" cy="8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noAutofit/>
          </a:bodyPr>
          <a:lstStyle/>
          <a:p>
            <a:pPr>
              <a:buClr>
                <a:srgbClr val="FFFFFF"/>
              </a:buClr>
              <a:buSzPts val="2600"/>
            </a:pPr>
            <a:r>
              <a:rPr lang="en-US" sz="2400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Background and Methodology</a:t>
            </a:r>
            <a:endParaRPr sz="2400">
              <a:solidFill>
                <a:srgbClr val="796E66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6" name="Google Shape;738;p138">
            <a:extLst>
              <a:ext uri="{FF2B5EF4-FFF2-40B4-BE49-F238E27FC236}">
                <a16:creationId xmlns:a16="http://schemas.microsoft.com/office/drawing/2014/main" id="{1FE5AC1C-2E5C-48B6-9991-B4D033172AAA}"/>
              </a:ext>
            </a:extLst>
          </p:cNvPr>
          <p:cNvSpPr/>
          <p:nvPr/>
        </p:nvSpPr>
        <p:spPr>
          <a:xfrm>
            <a:off x="5257504" y="741980"/>
            <a:ext cx="3728221" cy="210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775" tIns="26775" rIns="26775" bIns="26775" anchor="t" anchorCtr="0">
            <a:noAutofit/>
          </a:bodyPr>
          <a:lstStyle/>
          <a:p>
            <a:pPr>
              <a:lnSpc>
                <a:spcPct val="130000"/>
              </a:lnSpc>
              <a:buClr>
                <a:srgbClr val="FFFFFF"/>
              </a:buClr>
              <a:buSzPts val="900"/>
            </a:pPr>
            <a:r>
              <a:rPr lang="en-US" sz="1000" b="1">
                <a:solidFill>
                  <a:srgbClr val="796E66"/>
                </a:solidFill>
                <a:latin typeface="Montserrat"/>
                <a:sym typeface="Montserrat"/>
              </a:rPr>
              <a:t>Consumer Perception  Study Overview</a:t>
            </a:r>
          </a:p>
          <a:p>
            <a:pPr>
              <a:lnSpc>
                <a:spcPct val="130000"/>
              </a:lnSpc>
              <a:buClr>
                <a:srgbClr val="FFFFFF"/>
              </a:buClr>
              <a:buSzPts val="900"/>
            </a:pPr>
            <a:r>
              <a:rPr lang="en-US" sz="900">
                <a:solidFill>
                  <a:srgbClr val="796E66"/>
                </a:solidFill>
                <a:latin typeface="Montserrat"/>
                <a:sym typeface="Montserrat"/>
              </a:rPr>
              <a:t>To establish baseline metrics and perceptions of North Dakota among working age individuals.</a:t>
            </a:r>
          </a:p>
          <a:p>
            <a:pPr>
              <a:lnSpc>
                <a:spcPct val="130000"/>
              </a:lnSpc>
              <a:buClr>
                <a:srgbClr val="FFFFFF"/>
              </a:buClr>
              <a:buSzPts val="900"/>
            </a:pPr>
            <a:endParaRPr sz="1000" b="1">
              <a:solidFill>
                <a:srgbClr val="003057"/>
              </a:solidFill>
              <a:latin typeface="Montserrat"/>
              <a:sym typeface="Montserrat"/>
            </a:endParaRPr>
          </a:p>
        </p:txBody>
      </p:sp>
      <p:sp>
        <p:nvSpPr>
          <p:cNvPr id="17" name="Google Shape;740;p138">
            <a:extLst>
              <a:ext uri="{FF2B5EF4-FFF2-40B4-BE49-F238E27FC236}">
                <a16:creationId xmlns:a16="http://schemas.microsoft.com/office/drawing/2014/main" id="{1271752A-59C7-4CB4-ADD1-6FCB9E95BECE}"/>
              </a:ext>
            </a:extLst>
          </p:cNvPr>
          <p:cNvSpPr/>
          <p:nvPr/>
        </p:nvSpPr>
        <p:spPr>
          <a:xfrm>
            <a:off x="5287675" y="2154046"/>
            <a:ext cx="3380782" cy="16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775" tIns="26775" rIns="26775" bIns="26775" anchor="t" anchorCtr="0">
            <a:noAutofit/>
          </a:bodyPr>
          <a:lstStyle/>
          <a:p>
            <a:pPr>
              <a:lnSpc>
                <a:spcPct val="130000"/>
              </a:lnSpc>
              <a:buClr>
                <a:srgbClr val="FFFFFF"/>
              </a:buClr>
              <a:buSzPts val="900"/>
            </a:pPr>
            <a:r>
              <a:rPr lang="en" sz="1000" b="1">
                <a:solidFill>
                  <a:srgbClr val="796E66"/>
                </a:solidFill>
                <a:latin typeface="Montserrat"/>
                <a:ea typeface="Montserrat"/>
                <a:cs typeface="Montserrat"/>
                <a:sym typeface="Montserrat"/>
              </a:rPr>
              <a:t>Methodology</a:t>
            </a:r>
          </a:p>
          <a:p>
            <a:pPr>
              <a:lnSpc>
                <a:spcPct val="130000"/>
              </a:lnSpc>
              <a:buClr>
                <a:srgbClr val="FFFFFF"/>
              </a:buClr>
              <a:buSzPts val="900"/>
            </a:pPr>
            <a:r>
              <a:rPr lang="en" sz="900">
                <a:solidFill>
                  <a:srgbClr val="796E66"/>
                </a:solidFill>
                <a:latin typeface="Montserrat"/>
                <a:ea typeface="Montserrat"/>
                <a:cs typeface="Montserrat"/>
                <a:sym typeface="Montserrat"/>
              </a:rPr>
              <a:t>An online survey developed in cooperation </a:t>
            </a:r>
            <a:r>
              <a:rPr lang="en" sz="900">
                <a:solidFill>
                  <a:srgbClr val="796E66"/>
                </a:solidFill>
                <a:latin typeface="Montserrat"/>
                <a:sym typeface="Montserrat"/>
              </a:rPr>
              <a:t>with the North Dakota Department of Commerce. </a:t>
            </a:r>
            <a:r>
              <a:rPr lang="en" sz="900">
                <a:solidFill>
                  <a:srgbClr val="796E66"/>
                </a:solidFill>
                <a:latin typeface="Montserrat"/>
                <a:ea typeface="Montserrat"/>
                <a:cs typeface="Montserrat"/>
                <a:sym typeface="Montserrat"/>
              </a:rPr>
              <a:t>Surveys were distributed via email to </a:t>
            </a:r>
            <a:r>
              <a:rPr lang="en" sz="900">
                <a:solidFill>
                  <a:srgbClr val="796E66"/>
                </a:solidFill>
                <a:latin typeface="Montserrat"/>
                <a:sym typeface="Montserrat"/>
              </a:rPr>
              <a:t>individuals</a:t>
            </a:r>
            <a:r>
              <a:rPr lang="en-US" sz="900">
                <a:solidFill>
                  <a:srgbClr val="796E66"/>
                </a:solidFill>
                <a:latin typeface="Montserrat"/>
                <a:ea typeface="Montserrat"/>
                <a:cs typeface="Montserrat"/>
                <a:sym typeface="Montserrat"/>
              </a:rPr>
              <a:t> over 21 years of age with at least a high school diploma who do not currently live in North Dakota. Quotas ensured sample was balanced to represent the U.S.</a:t>
            </a:r>
            <a:endParaRPr sz="900">
              <a:solidFill>
                <a:srgbClr val="796E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117"/>
          <p:cNvSpPr txBox="1"/>
          <p:nvPr/>
        </p:nvSpPr>
        <p:spPr>
          <a:xfrm>
            <a:off x="656101" y="657441"/>
            <a:ext cx="7831800" cy="3828600"/>
          </a:xfrm>
          <a:prstGeom prst="rect">
            <a:avLst/>
          </a:prstGeom>
          <a:solidFill>
            <a:srgbClr val="796E66"/>
          </a:solidFill>
          <a:ln>
            <a:noFill/>
          </a:ln>
        </p:spPr>
        <p:txBody>
          <a:bodyPr spcFirstLastPara="1" wrap="square" lIns="68225" tIns="34100" rIns="68225" bIns="34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National Trends</a:t>
            </a:r>
            <a:endParaRPr sz="360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7" name="Google Shape;617;p117"/>
          <p:cNvSpPr txBox="1">
            <a:spLocks noGrp="1"/>
          </p:cNvSpPr>
          <p:nvPr>
            <p:ph type="sldNum" idx="12"/>
          </p:nvPr>
        </p:nvSpPr>
        <p:spPr>
          <a:xfrm>
            <a:off x="8595298" y="466265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700" tIns="88700" rIns="88700" bIns="88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" sz="1000">
                <a:solidFill>
                  <a:srgbClr val="ADADAD"/>
                </a:solidFill>
              </a:rPr>
              <a:t>5</a:t>
            </a:fld>
            <a:endParaRPr sz="1000">
              <a:solidFill>
                <a:srgbClr val="ADADAD"/>
              </a:solidFill>
            </a:endParaRPr>
          </a:p>
        </p:txBody>
      </p:sp>
      <p:cxnSp>
        <p:nvCxnSpPr>
          <p:cNvPr id="618" name="Google Shape;618;p117"/>
          <p:cNvCxnSpPr/>
          <p:nvPr/>
        </p:nvCxnSpPr>
        <p:spPr>
          <a:xfrm>
            <a:off x="748541" y="2964924"/>
            <a:ext cx="1723800" cy="0"/>
          </a:xfrm>
          <a:prstGeom prst="straightConnector1">
            <a:avLst/>
          </a:prstGeom>
          <a:noFill/>
          <a:ln w="38100" cap="flat" cmpd="sng">
            <a:solidFill>
              <a:srgbClr val="087482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819460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122"/>
          <p:cNvSpPr txBox="1">
            <a:spLocks noGrp="1"/>
          </p:cNvSpPr>
          <p:nvPr>
            <p:ph type="sldNum" idx="12"/>
          </p:nvPr>
        </p:nvSpPr>
        <p:spPr>
          <a:xfrm>
            <a:off x="8595298" y="466319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8725" tIns="88725" rIns="88725" bIns="88725" rtlCol="0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chemeClr val="dk2"/>
                </a:solidFill>
              </a:rPr>
              <a:pPr/>
              <a:t>6</a:t>
            </a:fld>
            <a:endParaRPr>
              <a:solidFill>
                <a:schemeClr val="dk2"/>
              </a:solidFill>
            </a:endParaRPr>
          </a:p>
        </p:txBody>
      </p:sp>
      <p:sp>
        <p:nvSpPr>
          <p:cNvPr id="693" name="Google Shape;693;p122"/>
          <p:cNvSpPr txBox="1"/>
          <p:nvPr/>
        </p:nvSpPr>
        <p:spPr>
          <a:xfrm>
            <a:off x="339975" y="305725"/>
            <a:ext cx="8083834" cy="4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000000"/>
              </a:buClr>
              <a:buSzPts val="2300"/>
            </a:pPr>
            <a:r>
              <a:rPr lang="en" sz="2400" b="1">
                <a:solidFill>
                  <a:srgbClr val="796E66"/>
                </a:solidFill>
                <a:latin typeface="Montserrat Light"/>
                <a:sym typeface="Montserrat"/>
              </a:rPr>
              <a:t>National Talent </a:t>
            </a:r>
            <a:r>
              <a:rPr lang="en" sz="2400">
                <a:solidFill>
                  <a:srgbClr val="796E66"/>
                </a:solidFill>
                <a:latin typeface="Montserrat Light"/>
                <a:sym typeface="Montserrat"/>
              </a:rPr>
              <a:t>Trends</a:t>
            </a:r>
            <a:endParaRPr sz="2400">
              <a:solidFill>
                <a:srgbClr val="796E66"/>
              </a:solidFill>
              <a:latin typeface="Montserrat Light"/>
              <a:sym typeface="Montserrat"/>
            </a:endParaRPr>
          </a:p>
        </p:txBody>
      </p:sp>
      <p:cxnSp>
        <p:nvCxnSpPr>
          <p:cNvPr id="703" name="Google Shape;703;p122"/>
          <p:cNvCxnSpPr/>
          <p:nvPr/>
        </p:nvCxnSpPr>
        <p:spPr>
          <a:xfrm>
            <a:off x="339975" y="862600"/>
            <a:ext cx="1086300" cy="0"/>
          </a:xfrm>
          <a:prstGeom prst="straightConnector1">
            <a:avLst/>
          </a:prstGeom>
          <a:noFill/>
          <a:ln w="38100" cap="flat" cmpd="sng">
            <a:solidFill>
              <a:srgbClr val="08748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3A65CE8-2FC9-4720-B650-7839B3769629}"/>
              </a:ext>
            </a:extLst>
          </p:cNvPr>
          <p:cNvSpPr txBox="1"/>
          <p:nvPr/>
        </p:nvSpPr>
        <p:spPr>
          <a:xfrm>
            <a:off x="339975" y="1129328"/>
            <a:ext cx="789707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2" indent="-342892">
              <a:spcAft>
                <a:spcPts val="1200"/>
              </a:spcAft>
              <a:buClr>
                <a:srgbClr val="796E66"/>
              </a:buClr>
              <a:buFont typeface="Arial" panose="020B0604020202020204" pitchFamily="34" charset="0"/>
              <a:buChar char="•"/>
            </a:pPr>
            <a:r>
              <a:rPr lang="en-US" sz="1500">
                <a:solidFill>
                  <a:srgbClr val="796E66"/>
                </a:solidFill>
                <a:latin typeface="Montserrat Light" panose="00000400000000000000" pitchFamily="2" charset="0"/>
              </a:rPr>
              <a:t>DCI’s </a:t>
            </a:r>
            <a:r>
              <a:rPr lang="en-US" sz="1500" i="1">
                <a:solidFill>
                  <a:srgbClr val="796E66"/>
                </a:solidFill>
                <a:latin typeface="Montserrat Light" panose="00000400000000000000" pitchFamily="2" charset="0"/>
              </a:rPr>
              <a:t>Talent Wars </a:t>
            </a:r>
            <a:r>
              <a:rPr lang="en-US" sz="1500">
                <a:solidFill>
                  <a:srgbClr val="796E66"/>
                </a:solidFill>
                <a:latin typeface="Montserrat Light" panose="00000400000000000000" pitchFamily="2" charset="0"/>
              </a:rPr>
              <a:t>research shows an emerging trend in the talent attraction landscape: talent is </a:t>
            </a:r>
            <a:r>
              <a:rPr lang="en-US" sz="1500" b="1">
                <a:solidFill>
                  <a:srgbClr val="796E66"/>
                </a:solidFill>
                <a:latin typeface="Montserrat Light" panose="00000400000000000000" pitchFamily="2" charset="0"/>
              </a:rPr>
              <a:t>prioritizing an improved quality of life</a:t>
            </a:r>
            <a:r>
              <a:rPr lang="en-US" sz="1500">
                <a:solidFill>
                  <a:srgbClr val="796E66"/>
                </a:solidFill>
                <a:latin typeface="Montserrat Light" panose="00000400000000000000" pitchFamily="2" charset="0"/>
              </a:rPr>
              <a:t>, now more than ever. </a:t>
            </a:r>
          </a:p>
          <a:p>
            <a:pPr marL="342892" indent="-342892">
              <a:spcAft>
                <a:spcPts val="1200"/>
              </a:spcAft>
              <a:buClr>
                <a:srgbClr val="796E66"/>
              </a:buClr>
              <a:buFont typeface="Arial" panose="020B0604020202020204" pitchFamily="34" charset="0"/>
              <a:buChar char="•"/>
            </a:pPr>
            <a:r>
              <a:rPr lang="en-US" sz="1500" b="1">
                <a:solidFill>
                  <a:srgbClr val="796E66"/>
                </a:solidFill>
                <a:latin typeface="Montserrat Light" panose="00000400000000000000" pitchFamily="2" charset="0"/>
              </a:rPr>
              <a:t>Moving closer to family </a:t>
            </a:r>
            <a:r>
              <a:rPr lang="en-US" sz="1500">
                <a:solidFill>
                  <a:srgbClr val="796E66"/>
                </a:solidFill>
                <a:latin typeface="Montserrat Light" panose="00000400000000000000" pitchFamily="2" charset="0"/>
              </a:rPr>
              <a:t>is a top-trigger inspiring relocation (emphasizing the importance of a boomerang strategy).</a:t>
            </a:r>
          </a:p>
          <a:p>
            <a:pPr marL="342892" indent="-342892">
              <a:spcAft>
                <a:spcPts val="1200"/>
              </a:spcAft>
              <a:buClr>
                <a:srgbClr val="796E66"/>
              </a:buClr>
              <a:buFont typeface="Arial" panose="020B0604020202020204" pitchFamily="34" charset="0"/>
              <a:buChar char="•"/>
            </a:pPr>
            <a:r>
              <a:rPr lang="en-US" sz="1500">
                <a:solidFill>
                  <a:srgbClr val="796E66"/>
                </a:solidFill>
                <a:latin typeface="Montserrat Light" panose="00000400000000000000" pitchFamily="2" charset="0"/>
              </a:rPr>
              <a:t>This year’s study revealed the top three ways talent forms impressions of an area include </a:t>
            </a:r>
            <a:r>
              <a:rPr lang="en-US" sz="1500" b="1">
                <a:solidFill>
                  <a:srgbClr val="796E66"/>
                </a:solidFill>
                <a:latin typeface="Montserrat Light" panose="00000400000000000000" pitchFamily="2" charset="0"/>
              </a:rPr>
              <a:t>internet research, first-hand experience and word of mouth.</a:t>
            </a:r>
          </a:p>
          <a:p>
            <a:pPr marL="285743" indent="-285743">
              <a:spcAft>
                <a:spcPts val="1200"/>
              </a:spcAft>
              <a:buClr>
                <a:srgbClr val="796E66"/>
              </a:buClr>
              <a:buFont typeface="Arial" panose="020B0604020202020204" pitchFamily="34" charset="0"/>
              <a:buChar char="•"/>
            </a:pPr>
            <a:r>
              <a:rPr lang="en-US" sz="1500">
                <a:solidFill>
                  <a:srgbClr val="796E66"/>
                </a:solidFill>
                <a:latin typeface="Montserrat Light" panose="00000400000000000000" pitchFamily="2" charset="0"/>
              </a:rPr>
              <a:t>Talent </a:t>
            </a:r>
            <a:r>
              <a:rPr lang="en-US" sz="1500" b="1">
                <a:solidFill>
                  <a:srgbClr val="796E66"/>
                </a:solidFill>
                <a:latin typeface="Montserrat Light" panose="00000400000000000000" pitchFamily="2" charset="0"/>
              </a:rPr>
              <a:t>largely relocates in the same region </a:t>
            </a:r>
            <a:r>
              <a:rPr lang="en-US" sz="1500">
                <a:solidFill>
                  <a:srgbClr val="796E66"/>
                </a:solidFill>
                <a:latin typeface="Montserrat Light" panose="00000400000000000000" pitchFamily="2" charset="0"/>
              </a:rPr>
              <a:t>as their original residence…but not always.</a:t>
            </a:r>
          </a:p>
          <a:p>
            <a:pPr marL="285743" indent="-285743">
              <a:spcAft>
                <a:spcPts val="1200"/>
              </a:spcAft>
              <a:buClr>
                <a:srgbClr val="796E66"/>
              </a:buClr>
              <a:buFont typeface="Arial" panose="020B0604020202020204" pitchFamily="34" charset="0"/>
              <a:buChar char="•"/>
            </a:pPr>
            <a:r>
              <a:rPr lang="en-US" sz="1500">
                <a:solidFill>
                  <a:srgbClr val="796E66"/>
                </a:solidFill>
                <a:latin typeface="Montserrat Light" panose="00000400000000000000" pitchFamily="2" charset="0"/>
              </a:rPr>
              <a:t>Promote </a:t>
            </a:r>
            <a:r>
              <a:rPr lang="en-US" sz="1500" b="1">
                <a:solidFill>
                  <a:srgbClr val="796E66"/>
                </a:solidFill>
                <a:latin typeface="Montserrat Light" panose="00000400000000000000" pitchFamily="2" charset="0"/>
              </a:rPr>
              <a:t>regional and statewide assets</a:t>
            </a:r>
            <a:r>
              <a:rPr lang="en-US" sz="1500">
                <a:solidFill>
                  <a:srgbClr val="796E66"/>
                </a:solidFill>
                <a:latin typeface="Montserrat Light" panose="00000400000000000000" pitchFamily="2" charset="0"/>
              </a:rPr>
              <a:t> to appeal to the widest audience.</a:t>
            </a:r>
          </a:p>
          <a:p>
            <a:pPr>
              <a:spcAft>
                <a:spcPts val="1200"/>
              </a:spcAft>
              <a:buClr>
                <a:srgbClr val="796E66"/>
              </a:buClr>
            </a:pPr>
            <a:r>
              <a:rPr lang="en-US" sz="1500">
                <a:solidFill>
                  <a:srgbClr val="796E66"/>
                </a:solidFill>
                <a:latin typeface="Montserrat Light" panose="000004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637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rock, hillside&#10;&#10;Description automatically generated">
            <a:extLst>
              <a:ext uri="{FF2B5EF4-FFF2-40B4-BE49-F238E27FC236}">
                <a16:creationId xmlns:a16="http://schemas.microsoft.com/office/drawing/2014/main" id="{7A20CFDF-8425-8B15-3C2A-102A2B6F47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193" t="19568" r="36624" b="20994"/>
          <a:stretch/>
        </p:blipFill>
        <p:spPr>
          <a:xfrm>
            <a:off x="142105" y="1140962"/>
            <a:ext cx="2927102" cy="3715725"/>
          </a:xfrm>
          <a:prstGeom prst="rect">
            <a:avLst/>
          </a:prstGeom>
        </p:spPr>
      </p:pic>
      <p:sp>
        <p:nvSpPr>
          <p:cNvPr id="691" name="Google Shape;691;p122"/>
          <p:cNvSpPr txBox="1">
            <a:spLocks noGrp="1"/>
          </p:cNvSpPr>
          <p:nvPr>
            <p:ph type="sldNum" idx="12"/>
          </p:nvPr>
        </p:nvSpPr>
        <p:spPr>
          <a:xfrm>
            <a:off x="8595298" y="466319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8725" tIns="88725" rIns="88725" bIns="88725" rtlCol="0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chemeClr val="dk2"/>
                </a:solidFill>
              </a:rPr>
              <a:pPr/>
              <a:t>7</a:t>
            </a:fld>
            <a:endParaRPr>
              <a:solidFill>
                <a:schemeClr val="dk2"/>
              </a:solidFill>
            </a:endParaRPr>
          </a:p>
        </p:txBody>
      </p:sp>
      <p:sp>
        <p:nvSpPr>
          <p:cNvPr id="693" name="Google Shape;693;p122"/>
          <p:cNvSpPr txBox="1"/>
          <p:nvPr/>
        </p:nvSpPr>
        <p:spPr>
          <a:xfrm>
            <a:off x="339975" y="305725"/>
            <a:ext cx="8083834" cy="4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000000"/>
              </a:buClr>
              <a:buSzPts val="2300"/>
            </a:pPr>
            <a:r>
              <a:rPr lang="en-US" sz="2400" b="1">
                <a:solidFill>
                  <a:srgbClr val="796E66"/>
                </a:solidFill>
                <a:latin typeface="Montserrat Light"/>
                <a:sym typeface="Montserrat"/>
              </a:rPr>
              <a:t>Top Triggers </a:t>
            </a:r>
            <a:r>
              <a:rPr lang="en-US" sz="2400">
                <a:solidFill>
                  <a:srgbClr val="796E66"/>
                </a:solidFill>
                <a:latin typeface="Montserrat Light"/>
                <a:sym typeface="Montserrat"/>
              </a:rPr>
              <a:t>Inspiring Relocation</a:t>
            </a:r>
            <a:endParaRPr sz="2400">
              <a:solidFill>
                <a:srgbClr val="796E66"/>
              </a:solidFill>
              <a:latin typeface="Montserrat Light"/>
              <a:sym typeface="Montserrat"/>
            </a:endParaRPr>
          </a:p>
        </p:txBody>
      </p:sp>
      <p:cxnSp>
        <p:nvCxnSpPr>
          <p:cNvPr id="703" name="Google Shape;703;p122"/>
          <p:cNvCxnSpPr/>
          <p:nvPr/>
        </p:nvCxnSpPr>
        <p:spPr>
          <a:xfrm>
            <a:off x="339975" y="862600"/>
            <a:ext cx="1086300" cy="0"/>
          </a:xfrm>
          <a:prstGeom prst="straightConnector1">
            <a:avLst/>
          </a:prstGeom>
          <a:noFill/>
          <a:ln w="38100" cap="flat" cmpd="sng">
            <a:solidFill>
              <a:srgbClr val="08748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31512061-4DAA-9115-A30F-C768728C57A2}"/>
              </a:ext>
            </a:extLst>
          </p:cNvPr>
          <p:cNvSpPr/>
          <p:nvPr/>
        </p:nvSpPr>
        <p:spPr>
          <a:xfrm>
            <a:off x="155380" y="1139789"/>
            <a:ext cx="2935354" cy="3720208"/>
          </a:xfrm>
          <a:prstGeom prst="rect">
            <a:avLst/>
          </a:prstGeom>
          <a:solidFill>
            <a:schemeClr val="tx1">
              <a:lumMod val="95000"/>
              <a:lumOff val="5000"/>
              <a:alpha val="4478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2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CB49E1-ADCB-3D72-A130-5FCC52468B3D}"/>
              </a:ext>
            </a:extLst>
          </p:cNvPr>
          <p:cNvSpPr txBox="1"/>
          <p:nvPr/>
        </p:nvSpPr>
        <p:spPr>
          <a:xfrm>
            <a:off x="357560" y="2285249"/>
            <a:ext cx="2530994" cy="1445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996" b="1">
                <a:solidFill>
                  <a:schemeClr val="bg1"/>
                </a:solidFill>
                <a:latin typeface="Montserrat" pitchFamily="2" charset="77"/>
              </a:rPr>
              <a:t>46%</a:t>
            </a:r>
          </a:p>
          <a:p>
            <a:pPr algn="ctr"/>
            <a:r>
              <a:rPr lang="en-US" sz="2398">
                <a:solidFill>
                  <a:schemeClr val="bg1"/>
                </a:solidFill>
                <a:latin typeface="Montserrat" pitchFamily="2" charset="77"/>
              </a:rPr>
              <a:t>For a better quality of life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057714-17D1-5D56-E7FF-5B42CDD834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964" t="738" r="23964"/>
          <a:stretch/>
        </p:blipFill>
        <p:spPr>
          <a:xfrm>
            <a:off x="3154088" y="1152234"/>
            <a:ext cx="2927102" cy="372234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FE81E57-BACE-1C5C-5CD5-B0184D4BF951}"/>
              </a:ext>
            </a:extLst>
          </p:cNvPr>
          <p:cNvSpPr/>
          <p:nvPr/>
        </p:nvSpPr>
        <p:spPr>
          <a:xfrm>
            <a:off x="3154085" y="1135306"/>
            <a:ext cx="2909703" cy="3720208"/>
          </a:xfrm>
          <a:prstGeom prst="rect">
            <a:avLst/>
          </a:prstGeom>
          <a:solidFill>
            <a:schemeClr val="tx1">
              <a:lumMod val="95000"/>
              <a:lumOff val="5000"/>
              <a:alpha val="4478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2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E4F99A-1CD2-2BAE-674F-A10505D9A846}"/>
              </a:ext>
            </a:extLst>
          </p:cNvPr>
          <p:cNvSpPr txBox="1"/>
          <p:nvPr/>
        </p:nvSpPr>
        <p:spPr>
          <a:xfrm>
            <a:off x="3306503" y="2285249"/>
            <a:ext cx="2530994" cy="1445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996" b="1">
                <a:solidFill>
                  <a:schemeClr val="bg1"/>
                </a:solidFill>
                <a:latin typeface="Montserrat" pitchFamily="2" charset="77"/>
              </a:rPr>
              <a:t>31%</a:t>
            </a:r>
          </a:p>
          <a:p>
            <a:pPr algn="ctr"/>
            <a:r>
              <a:rPr lang="en-US" sz="2398">
                <a:solidFill>
                  <a:schemeClr val="bg1"/>
                </a:solidFill>
                <a:latin typeface="Montserrat" pitchFamily="2" charset="77"/>
              </a:rPr>
              <a:t>To be closer</a:t>
            </a:r>
            <a:br>
              <a:rPr lang="en-US" sz="2398">
                <a:solidFill>
                  <a:schemeClr val="bg1"/>
                </a:solidFill>
                <a:latin typeface="Montserrat" pitchFamily="2" charset="77"/>
              </a:rPr>
            </a:br>
            <a:r>
              <a:rPr lang="en-US" sz="2398">
                <a:solidFill>
                  <a:schemeClr val="bg1"/>
                </a:solidFill>
                <a:latin typeface="Montserrat" pitchFamily="2" charset="77"/>
              </a:rPr>
              <a:t>to family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C1FEAA-2DD1-725C-7A94-2EEC3B60E74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098" t="914" r="13864" b="1"/>
          <a:stretch/>
        </p:blipFill>
        <p:spPr>
          <a:xfrm>
            <a:off x="6144544" y="1139789"/>
            <a:ext cx="2927102" cy="371572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0D88C3-3BC3-B6B0-EB1B-1046EABF0F5F}"/>
              </a:ext>
            </a:extLst>
          </p:cNvPr>
          <p:cNvSpPr/>
          <p:nvPr/>
        </p:nvSpPr>
        <p:spPr>
          <a:xfrm>
            <a:off x="6144542" y="1133972"/>
            <a:ext cx="2909703" cy="3720208"/>
          </a:xfrm>
          <a:prstGeom prst="rect">
            <a:avLst/>
          </a:prstGeom>
          <a:solidFill>
            <a:schemeClr val="tx1">
              <a:lumMod val="95000"/>
              <a:lumOff val="5000"/>
              <a:alpha val="4478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2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E05D2C-C53B-1DBD-A12D-A2C78936B5C4}"/>
              </a:ext>
            </a:extLst>
          </p:cNvPr>
          <p:cNvSpPr txBox="1"/>
          <p:nvPr/>
        </p:nvSpPr>
        <p:spPr>
          <a:xfrm>
            <a:off x="6854024" y="4912084"/>
            <a:ext cx="22899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>
                <a:solidFill>
                  <a:srgbClr val="796E66"/>
                </a:solidFill>
                <a:latin typeface="Montserrat" panose="00000500000000000000" pitchFamily="2" charset="0"/>
              </a:rPr>
              <a:t>Source: DCI’s Talent Wars, 2022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8915E5-8DCD-94B3-6E52-174D32FDE286}"/>
              </a:ext>
            </a:extLst>
          </p:cNvPr>
          <p:cNvSpPr txBox="1"/>
          <p:nvPr/>
        </p:nvSpPr>
        <p:spPr>
          <a:xfrm>
            <a:off x="6342598" y="2189509"/>
            <a:ext cx="2530994" cy="1814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996" b="1">
                <a:solidFill>
                  <a:schemeClr val="bg1"/>
                </a:solidFill>
                <a:latin typeface="Montserrat" pitchFamily="2" charset="77"/>
              </a:rPr>
              <a:t>27%</a:t>
            </a:r>
          </a:p>
          <a:p>
            <a:pPr algn="ctr"/>
            <a:r>
              <a:rPr lang="en-US" sz="2398">
                <a:solidFill>
                  <a:schemeClr val="bg1"/>
                </a:solidFill>
                <a:latin typeface="Montserrat" pitchFamily="2" charset="77"/>
              </a:rPr>
              <a:t>Wanting a different lifestyle</a:t>
            </a:r>
          </a:p>
        </p:txBody>
      </p:sp>
    </p:spTree>
    <p:extLst>
      <p:ext uri="{BB962C8B-B14F-4D97-AF65-F5344CB8AC3E}">
        <p14:creationId xmlns:p14="http://schemas.microsoft.com/office/powerpoint/2010/main" val="2622477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6E39077-6325-FD33-EF7E-89A14D043F8E}"/>
              </a:ext>
            </a:extLst>
          </p:cNvPr>
          <p:cNvSpPr/>
          <p:nvPr/>
        </p:nvSpPr>
        <p:spPr>
          <a:xfrm>
            <a:off x="4230" y="1"/>
            <a:ext cx="4094076" cy="5143500"/>
          </a:xfrm>
          <a:prstGeom prst="rect">
            <a:avLst/>
          </a:prstGeom>
          <a:solidFill>
            <a:srgbClr val="796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99"/>
          </a:p>
        </p:txBody>
      </p:sp>
      <p:pic>
        <p:nvPicPr>
          <p:cNvPr id="6" name="Picture 5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01A848A4-DA03-1318-AC02-A056538E9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8306" y="1090396"/>
            <a:ext cx="4670273" cy="296112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F3CE11C-0444-2322-6645-C3F260E8D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" y="1469654"/>
            <a:ext cx="4053896" cy="2007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CE1B1D-9D0A-90B9-B963-42B3B24AE2AC}"/>
              </a:ext>
            </a:extLst>
          </p:cNvPr>
          <p:cNvSpPr txBox="1"/>
          <p:nvPr/>
        </p:nvSpPr>
        <p:spPr>
          <a:xfrm>
            <a:off x="6957392" y="4794638"/>
            <a:ext cx="22899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>
                <a:solidFill>
                  <a:srgbClr val="796E66"/>
                </a:solidFill>
                <a:latin typeface="Montserrat" panose="00000500000000000000" pitchFamily="2" charset="0"/>
              </a:rPr>
              <a:t>Source: DCI’s Talent Wars, 2022</a:t>
            </a:r>
          </a:p>
        </p:txBody>
      </p:sp>
    </p:spTree>
    <p:extLst>
      <p:ext uri="{BB962C8B-B14F-4D97-AF65-F5344CB8AC3E}">
        <p14:creationId xmlns:p14="http://schemas.microsoft.com/office/powerpoint/2010/main" val="1181305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122"/>
          <p:cNvSpPr txBox="1">
            <a:spLocks noGrp="1"/>
          </p:cNvSpPr>
          <p:nvPr>
            <p:ph type="sldNum" idx="12"/>
          </p:nvPr>
        </p:nvSpPr>
        <p:spPr>
          <a:xfrm>
            <a:off x="8595298" y="466319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8725" tIns="88725" rIns="88725" bIns="88725" rtlCol="0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chemeClr val="dk2"/>
                </a:solidFill>
              </a:rPr>
              <a:pPr/>
              <a:t>9</a:t>
            </a:fld>
            <a:endParaRPr>
              <a:solidFill>
                <a:schemeClr val="dk2"/>
              </a:solidFill>
            </a:endParaRPr>
          </a:p>
        </p:txBody>
      </p:sp>
      <p:sp>
        <p:nvSpPr>
          <p:cNvPr id="693" name="Google Shape;693;p122"/>
          <p:cNvSpPr txBox="1"/>
          <p:nvPr/>
        </p:nvSpPr>
        <p:spPr>
          <a:xfrm>
            <a:off x="339975" y="305725"/>
            <a:ext cx="8083834" cy="4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000000"/>
              </a:buClr>
              <a:buSzPts val="2300"/>
            </a:pPr>
            <a:r>
              <a:rPr lang="en-US" sz="2400">
                <a:solidFill>
                  <a:srgbClr val="796E66"/>
                </a:solidFill>
                <a:latin typeface="Montserrat Light"/>
                <a:sym typeface="Montserrat"/>
              </a:rPr>
              <a:t>Where Talent </a:t>
            </a:r>
            <a:r>
              <a:rPr lang="en-US" sz="2400" b="1">
                <a:solidFill>
                  <a:srgbClr val="796E66"/>
                </a:solidFill>
                <a:latin typeface="Montserrat Light"/>
                <a:sym typeface="Montserrat"/>
              </a:rPr>
              <a:t>Wants to Live</a:t>
            </a:r>
            <a:r>
              <a:rPr lang="en-US" sz="2400">
                <a:solidFill>
                  <a:srgbClr val="796E66"/>
                </a:solidFill>
                <a:latin typeface="Montserrat Light"/>
                <a:sym typeface="Montserrat"/>
              </a:rPr>
              <a:t>…</a:t>
            </a:r>
            <a:endParaRPr sz="2400">
              <a:solidFill>
                <a:srgbClr val="796E66"/>
              </a:solidFill>
              <a:latin typeface="Montserrat Light"/>
              <a:sym typeface="Montserrat"/>
            </a:endParaRPr>
          </a:p>
        </p:txBody>
      </p:sp>
      <p:cxnSp>
        <p:nvCxnSpPr>
          <p:cNvPr id="703" name="Google Shape;703;p122"/>
          <p:cNvCxnSpPr/>
          <p:nvPr/>
        </p:nvCxnSpPr>
        <p:spPr>
          <a:xfrm>
            <a:off x="339975" y="862600"/>
            <a:ext cx="1086300" cy="0"/>
          </a:xfrm>
          <a:prstGeom prst="straightConnector1">
            <a:avLst/>
          </a:prstGeom>
          <a:noFill/>
          <a:ln w="38100" cap="flat" cmpd="sng">
            <a:solidFill>
              <a:srgbClr val="08748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E98821A8-1541-6BEA-24BA-9674BA6CC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205" y="1121134"/>
            <a:ext cx="8601865" cy="33793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39F4A2-A97B-7D8E-1F7A-9AC5ACC93C5F}"/>
              </a:ext>
            </a:extLst>
          </p:cNvPr>
          <p:cNvSpPr txBox="1"/>
          <p:nvPr/>
        </p:nvSpPr>
        <p:spPr>
          <a:xfrm>
            <a:off x="6694999" y="4837775"/>
            <a:ext cx="22899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>
                <a:solidFill>
                  <a:srgbClr val="796E66"/>
                </a:solidFill>
                <a:latin typeface="Montserrat" panose="00000500000000000000" pitchFamily="2" charset="0"/>
              </a:rPr>
              <a:t>Source: DCI’s Talent Wars, 2022</a:t>
            </a:r>
          </a:p>
        </p:txBody>
      </p:sp>
    </p:spTree>
    <p:extLst>
      <p:ext uri="{BB962C8B-B14F-4D97-AF65-F5344CB8AC3E}">
        <p14:creationId xmlns:p14="http://schemas.microsoft.com/office/powerpoint/2010/main" val="1883237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153"/>
          <p:cNvSpPr txBox="1">
            <a:spLocks noGrp="1"/>
          </p:cNvSpPr>
          <p:nvPr>
            <p:ph type="sldNum" idx="12"/>
          </p:nvPr>
        </p:nvSpPr>
        <p:spPr>
          <a:xfrm>
            <a:off x="8595298" y="466319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8725" tIns="88725" rIns="88725" bIns="88725" rtlCol="0" anchor="ctr" anchorCtr="0">
            <a:noAutofit/>
          </a:bodyPr>
          <a:lstStyle/>
          <a:p>
            <a:pPr>
              <a:buClr>
                <a:schemeClr val="lt2"/>
              </a:buClr>
              <a:buSzPts val="1000"/>
            </a:pPr>
            <a:fld id="{00000000-1234-1234-1234-123412341234}" type="slidenum">
              <a:rPr lang="en"/>
              <a:pPr>
                <a:buClr>
                  <a:schemeClr val="lt2"/>
                </a:buClr>
                <a:buSzPts val="1000"/>
              </a:pPr>
              <a:t>10</a:t>
            </a:fld>
            <a:endParaRPr/>
          </a:p>
        </p:txBody>
      </p:sp>
      <p:sp>
        <p:nvSpPr>
          <p:cNvPr id="993" name="Google Shape;993;p153"/>
          <p:cNvSpPr txBox="1"/>
          <p:nvPr/>
        </p:nvSpPr>
        <p:spPr>
          <a:xfrm>
            <a:off x="339974" y="305725"/>
            <a:ext cx="7475739" cy="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000000"/>
              </a:buClr>
              <a:buSzPts val="2300"/>
            </a:pPr>
            <a:r>
              <a:rPr lang="en-US" sz="2300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Importance of </a:t>
            </a:r>
            <a:r>
              <a:rPr lang="en-US" sz="2300" b="1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Lifestyle-Related</a:t>
            </a:r>
            <a:r>
              <a:rPr lang="en-US" sz="2300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Factors* </a:t>
            </a:r>
            <a:endParaRPr sz="2300">
              <a:solidFill>
                <a:srgbClr val="796E66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994" name="Google Shape;994;p153"/>
          <p:cNvCxnSpPr/>
          <p:nvPr/>
        </p:nvCxnSpPr>
        <p:spPr>
          <a:xfrm>
            <a:off x="339975" y="885758"/>
            <a:ext cx="823200" cy="0"/>
          </a:xfrm>
          <a:prstGeom prst="straightConnector1">
            <a:avLst/>
          </a:prstGeom>
          <a:noFill/>
          <a:ln w="38100" cap="flat" cmpd="sng">
            <a:solidFill>
              <a:srgbClr val="087482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7633B6D-15D2-78BF-D26B-8BFD861770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0734018"/>
              </p:ext>
            </p:extLst>
          </p:nvPr>
        </p:nvGraphicFramePr>
        <p:xfrm>
          <a:off x="571500" y="1014925"/>
          <a:ext cx="8023798" cy="4041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6408D34-928C-4BDB-FA51-CCC1F124BD97}"/>
              </a:ext>
            </a:extLst>
          </p:cNvPr>
          <p:cNvSpPr txBox="1"/>
          <p:nvPr/>
        </p:nvSpPr>
        <p:spPr>
          <a:xfrm>
            <a:off x="6102624" y="4928056"/>
            <a:ext cx="30413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rgbClr val="796E66"/>
                </a:solidFill>
                <a:latin typeface="Montserrat" panose="00000500000000000000" pitchFamily="2" charset="0"/>
              </a:rPr>
              <a:t>* Based on DCI’s customized research for North Dakota</a:t>
            </a:r>
          </a:p>
        </p:txBody>
      </p:sp>
    </p:spTree>
    <p:extLst>
      <p:ext uri="{BB962C8B-B14F-4D97-AF65-F5344CB8AC3E}">
        <p14:creationId xmlns:p14="http://schemas.microsoft.com/office/powerpoint/2010/main" val="1341368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153"/>
          <p:cNvSpPr txBox="1">
            <a:spLocks noGrp="1"/>
          </p:cNvSpPr>
          <p:nvPr>
            <p:ph type="sldNum" idx="12"/>
          </p:nvPr>
        </p:nvSpPr>
        <p:spPr>
          <a:xfrm>
            <a:off x="8595298" y="466319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8725" tIns="88725" rIns="88725" bIns="88725" rtlCol="0" anchor="ctr" anchorCtr="0">
            <a:noAutofit/>
          </a:bodyPr>
          <a:lstStyle/>
          <a:p>
            <a:pPr>
              <a:buClr>
                <a:schemeClr val="lt2"/>
              </a:buClr>
              <a:buSzPts val="1000"/>
            </a:pPr>
            <a:fld id="{00000000-1234-1234-1234-123412341234}" type="slidenum">
              <a:rPr lang="en"/>
              <a:pPr>
                <a:buClr>
                  <a:schemeClr val="lt2"/>
                </a:buClr>
                <a:buSzPts val="1000"/>
              </a:pPr>
              <a:t>11</a:t>
            </a:fld>
            <a:endParaRPr/>
          </a:p>
        </p:txBody>
      </p:sp>
      <p:sp>
        <p:nvSpPr>
          <p:cNvPr id="993" name="Google Shape;993;p153"/>
          <p:cNvSpPr txBox="1"/>
          <p:nvPr/>
        </p:nvSpPr>
        <p:spPr>
          <a:xfrm>
            <a:off x="339974" y="305725"/>
            <a:ext cx="7475739" cy="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000000"/>
              </a:buClr>
              <a:buSzPts val="2300"/>
            </a:pPr>
            <a:r>
              <a:rPr lang="en-US" sz="2300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Importance of </a:t>
            </a:r>
            <a:r>
              <a:rPr lang="en-US" sz="2300" b="1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Career-Related</a:t>
            </a:r>
            <a:r>
              <a:rPr lang="en-US" sz="2300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Factors* </a:t>
            </a:r>
            <a:endParaRPr sz="2300">
              <a:solidFill>
                <a:srgbClr val="796E66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994" name="Google Shape;994;p153"/>
          <p:cNvCxnSpPr/>
          <p:nvPr/>
        </p:nvCxnSpPr>
        <p:spPr>
          <a:xfrm>
            <a:off x="339975" y="885758"/>
            <a:ext cx="823200" cy="0"/>
          </a:xfrm>
          <a:prstGeom prst="straightConnector1">
            <a:avLst/>
          </a:prstGeom>
          <a:noFill/>
          <a:ln w="38100" cap="flat" cmpd="sng">
            <a:solidFill>
              <a:srgbClr val="087482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A34288C9-692C-9A19-ED0C-C7DAC38697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7238203"/>
              </p:ext>
            </p:extLst>
          </p:nvPr>
        </p:nvGraphicFramePr>
        <p:xfrm>
          <a:off x="510268" y="1158854"/>
          <a:ext cx="8123464" cy="3747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3C7248B3-150F-123B-BF56-E49A8D18A05C}"/>
              </a:ext>
            </a:extLst>
          </p:cNvPr>
          <p:cNvSpPr txBox="1"/>
          <p:nvPr/>
        </p:nvSpPr>
        <p:spPr>
          <a:xfrm>
            <a:off x="6102624" y="4928056"/>
            <a:ext cx="30413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rgbClr val="796E66"/>
                </a:solidFill>
                <a:latin typeface="Montserrat" panose="00000500000000000000" pitchFamily="2" charset="0"/>
              </a:rPr>
              <a:t>* Based on DCI’s customized research for North Dakota</a:t>
            </a:r>
          </a:p>
        </p:txBody>
      </p:sp>
    </p:spTree>
    <p:extLst>
      <p:ext uri="{BB962C8B-B14F-4D97-AF65-F5344CB8AC3E}">
        <p14:creationId xmlns:p14="http://schemas.microsoft.com/office/powerpoint/2010/main" val="421173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117"/>
          <p:cNvSpPr txBox="1"/>
          <p:nvPr/>
        </p:nvSpPr>
        <p:spPr>
          <a:xfrm>
            <a:off x="656101" y="657441"/>
            <a:ext cx="7831800" cy="3828600"/>
          </a:xfrm>
          <a:prstGeom prst="rect">
            <a:avLst/>
          </a:prstGeom>
          <a:solidFill>
            <a:srgbClr val="796E66"/>
          </a:solidFill>
          <a:ln>
            <a:noFill/>
          </a:ln>
        </p:spPr>
        <p:txBody>
          <a:bodyPr spcFirstLastPara="1" wrap="square" lIns="68225" tIns="34100" rIns="68225" bIns="34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Perceptions of North Dakota</a:t>
            </a:r>
            <a:endParaRPr sz="360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7" name="Google Shape;617;p117"/>
          <p:cNvSpPr txBox="1">
            <a:spLocks noGrp="1"/>
          </p:cNvSpPr>
          <p:nvPr>
            <p:ph type="sldNum" idx="12"/>
          </p:nvPr>
        </p:nvSpPr>
        <p:spPr>
          <a:xfrm>
            <a:off x="8595298" y="466265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700" tIns="88700" rIns="88700" bIns="88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" sz="1000">
                <a:solidFill>
                  <a:srgbClr val="ADADAD"/>
                </a:solidFill>
              </a:rPr>
              <a:t>12</a:t>
            </a:fld>
            <a:endParaRPr sz="1000">
              <a:solidFill>
                <a:srgbClr val="ADADAD"/>
              </a:solidFill>
            </a:endParaRPr>
          </a:p>
        </p:txBody>
      </p:sp>
      <p:cxnSp>
        <p:nvCxnSpPr>
          <p:cNvPr id="618" name="Google Shape;618;p117"/>
          <p:cNvCxnSpPr/>
          <p:nvPr/>
        </p:nvCxnSpPr>
        <p:spPr>
          <a:xfrm>
            <a:off x="748541" y="2964924"/>
            <a:ext cx="1723800" cy="0"/>
          </a:xfrm>
          <a:prstGeom prst="straightConnector1">
            <a:avLst/>
          </a:prstGeom>
          <a:noFill/>
          <a:ln w="38100" cap="flat" cmpd="sng">
            <a:solidFill>
              <a:srgbClr val="087482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458890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153"/>
          <p:cNvSpPr txBox="1">
            <a:spLocks noGrp="1"/>
          </p:cNvSpPr>
          <p:nvPr>
            <p:ph type="sldNum" idx="12"/>
          </p:nvPr>
        </p:nvSpPr>
        <p:spPr>
          <a:xfrm>
            <a:off x="8595298" y="466319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8725" tIns="88725" rIns="88725" bIns="88725" rtlCol="0" anchor="ctr" anchorCtr="0">
            <a:noAutofit/>
          </a:bodyPr>
          <a:lstStyle/>
          <a:p>
            <a:pPr>
              <a:buClr>
                <a:schemeClr val="lt2"/>
              </a:buClr>
              <a:buSzPts val="1000"/>
            </a:pPr>
            <a:fld id="{00000000-1234-1234-1234-123412341234}" type="slidenum">
              <a:rPr lang="en"/>
              <a:pPr>
                <a:buClr>
                  <a:schemeClr val="lt2"/>
                </a:buClr>
                <a:buSzPts val="1000"/>
              </a:pPr>
              <a:t>13</a:t>
            </a:fld>
            <a:endParaRPr/>
          </a:p>
        </p:txBody>
      </p:sp>
      <p:sp>
        <p:nvSpPr>
          <p:cNvPr id="993" name="Google Shape;993;p153"/>
          <p:cNvSpPr txBox="1"/>
          <p:nvPr/>
        </p:nvSpPr>
        <p:spPr>
          <a:xfrm>
            <a:off x="339975" y="290227"/>
            <a:ext cx="7475739" cy="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000000"/>
              </a:buClr>
              <a:buSzPts val="2300"/>
            </a:pPr>
            <a:r>
              <a:rPr lang="en-US" sz="2300" b="1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Perceptions</a:t>
            </a:r>
            <a:r>
              <a:rPr lang="en-US" sz="2300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of North Dakota</a:t>
            </a:r>
            <a:endParaRPr sz="2300">
              <a:solidFill>
                <a:srgbClr val="796E66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994" name="Google Shape;994;p153"/>
          <p:cNvCxnSpPr/>
          <p:nvPr/>
        </p:nvCxnSpPr>
        <p:spPr>
          <a:xfrm>
            <a:off x="339975" y="885758"/>
            <a:ext cx="823200" cy="0"/>
          </a:xfrm>
          <a:prstGeom prst="straightConnector1">
            <a:avLst/>
          </a:prstGeom>
          <a:noFill/>
          <a:ln w="38100" cap="flat" cmpd="sng">
            <a:solidFill>
              <a:srgbClr val="087482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297329E-8345-7483-D860-663ABCF924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8594624"/>
              </p:ext>
            </p:extLst>
          </p:nvPr>
        </p:nvGraphicFramePr>
        <p:xfrm>
          <a:off x="506187" y="1123955"/>
          <a:ext cx="8131629" cy="3701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55638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98C308B-9C18-0C5F-D376-F4D4D1A78B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909158"/>
              </p:ext>
            </p:extLst>
          </p:nvPr>
        </p:nvGraphicFramePr>
        <p:xfrm>
          <a:off x="571500" y="1594959"/>
          <a:ext cx="8118666" cy="3175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91" name="Google Shape;991;p153"/>
          <p:cNvSpPr txBox="1">
            <a:spLocks noGrp="1"/>
          </p:cNvSpPr>
          <p:nvPr>
            <p:ph type="sldNum" idx="12"/>
          </p:nvPr>
        </p:nvSpPr>
        <p:spPr>
          <a:xfrm>
            <a:off x="8595298" y="466319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8725" tIns="88725" rIns="88725" bIns="88725" rtlCol="0" anchor="ctr" anchorCtr="0">
            <a:noAutofit/>
          </a:bodyPr>
          <a:lstStyle/>
          <a:p>
            <a:pPr>
              <a:buClr>
                <a:schemeClr val="lt2"/>
              </a:buClr>
              <a:buSzPts val="1000"/>
            </a:pPr>
            <a:fld id="{00000000-1234-1234-1234-123412341234}" type="slidenum">
              <a:rPr lang="en"/>
              <a:pPr>
                <a:buClr>
                  <a:schemeClr val="lt2"/>
                </a:buClr>
                <a:buSzPts val="1000"/>
              </a:pPr>
              <a:t>14</a:t>
            </a:fld>
            <a:endParaRPr/>
          </a:p>
        </p:txBody>
      </p:sp>
      <p:sp>
        <p:nvSpPr>
          <p:cNvPr id="993" name="Google Shape;993;p153"/>
          <p:cNvSpPr txBox="1"/>
          <p:nvPr/>
        </p:nvSpPr>
        <p:spPr>
          <a:xfrm>
            <a:off x="339975" y="305725"/>
            <a:ext cx="7895340" cy="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000000"/>
              </a:buClr>
              <a:buSzPts val="2300"/>
            </a:pPr>
            <a:r>
              <a:rPr lang="en-US" sz="2300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Level of </a:t>
            </a:r>
            <a:r>
              <a:rPr lang="en-US" sz="2300" b="1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Familiarity</a:t>
            </a:r>
            <a:r>
              <a:rPr lang="en-US" sz="2300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with North Dakota</a:t>
            </a:r>
            <a:endParaRPr sz="2300" b="1">
              <a:solidFill>
                <a:srgbClr val="796E66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994" name="Google Shape;994;p153"/>
          <p:cNvCxnSpPr/>
          <p:nvPr/>
        </p:nvCxnSpPr>
        <p:spPr>
          <a:xfrm>
            <a:off x="339975" y="885758"/>
            <a:ext cx="823200" cy="0"/>
          </a:xfrm>
          <a:prstGeom prst="straightConnector1">
            <a:avLst/>
          </a:prstGeom>
          <a:noFill/>
          <a:ln w="38100" cap="flat" cmpd="sng">
            <a:solidFill>
              <a:srgbClr val="08748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Right Brace 1">
            <a:extLst>
              <a:ext uri="{FF2B5EF4-FFF2-40B4-BE49-F238E27FC236}">
                <a16:creationId xmlns:a16="http://schemas.microsoft.com/office/drawing/2014/main" id="{43CCDB03-1610-42D6-BF53-52397498A9FB}"/>
              </a:ext>
            </a:extLst>
          </p:cNvPr>
          <p:cNvSpPr/>
          <p:nvPr/>
        </p:nvSpPr>
        <p:spPr>
          <a:xfrm rot="16200000">
            <a:off x="1572570" y="1726010"/>
            <a:ext cx="189295" cy="784337"/>
          </a:xfrm>
          <a:prstGeom prst="rightBrac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D9ABA1-271F-4D89-B10E-55DE57D2191D}"/>
              </a:ext>
            </a:extLst>
          </p:cNvPr>
          <p:cNvSpPr txBox="1"/>
          <p:nvPr/>
        </p:nvSpPr>
        <p:spPr>
          <a:xfrm>
            <a:off x="453834" y="1465792"/>
            <a:ext cx="2681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C00000"/>
                </a:solidFill>
                <a:latin typeface="Montserrat" panose="00000500000000000000" pitchFamily="2" charset="0"/>
              </a:rPr>
              <a:t>…have lived in or visited ND</a:t>
            </a:r>
          </a:p>
        </p:txBody>
      </p:sp>
    </p:spTree>
    <p:extLst>
      <p:ext uri="{BB962C8B-B14F-4D97-AF65-F5344CB8AC3E}">
        <p14:creationId xmlns:p14="http://schemas.microsoft.com/office/powerpoint/2010/main" val="297196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153"/>
          <p:cNvSpPr txBox="1">
            <a:spLocks noGrp="1"/>
          </p:cNvSpPr>
          <p:nvPr>
            <p:ph type="sldNum" idx="12"/>
          </p:nvPr>
        </p:nvSpPr>
        <p:spPr>
          <a:xfrm>
            <a:off x="8595298" y="466319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8725" tIns="88725" rIns="88725" bIns="88725" rtlCol="0" anchor="ctr" anchorCtr="0">
            <a:noAutofit/>
          </a:bodyPr>
          <a:lstStyle/>
          <a:p>
            <a:pPr>
              <a:buClr>
                <a:schemeClr val="lt2"/>
              </a:buClr>
              <a:buSzPts val="1000"/>
            </a:pPr>
            <a:fld id="{00000000-1234-1234-1234-123412341234}" type="slidenum">
              <a:rPr lang="en"/>
              <a:pPr>
                <a:buClr>
                  <a:schemeClr val="lt2"/>
                </a:buClr>
                <a:buSzPts val="1000"/>
              </a:pPr>
              <a:t>15</a:t>
            </a:fld>
            <a:endParaRPr/>
          </a:p>
        </p:txBody>
      </p:sp>
      <p:sp>
        <p:nvSpPr>
          <p:cNvPr id="993" name="Google Shape;993;p153"/>
          <p:cNvSpPr txBox="1"/>
          <p:nvPr/>
        </p:nvSpPr>
        <p:spPr>
          <a:xfrm>
            <a:off x="339974" y="305725"/>
            <a:ext cx="7475739" cy="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000000"/>
              </a:buClr>
              <a:buSzPts val="2300"/>
            </a:pPr>
            <a:r>
              <a:rPr lang="en-US" sz="2300" b="1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Perceptions</a:t>
            </a:r>
            <a:r>
              <a:rPr lang="en-US" sz="2300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of North Dakota, by </a:t>
            </a:r>
            <a:r>
              <a:rPr lang="en-US" sz="2300" b="1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Familiarity</a:t>
            </a:r>
            <a:endParaRPr sz="2300" b="1">
              <a:solidFill>
                <a:srgbClr val="796E66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994" name="Google Shape;994;p153"/>
          <p:cNvCxnSpPr/>
          <p:nvPr/>
        </p:nvCxnSpPr>
        <p:spPr>
          <a:xfrm>
            <a:off x="339975" y="885758"/>
            <a:ext cx="823200" cy="0"/>
          </a:xfrm>
          <a:prstGeom prst="straightConnector1">
            <a:avLst/>
          </a:prstGeom>
          <a:noFill/>
          <a:ln w="38100" cap="flat" cmpd="sng">
            <a:solidFill>
              <a:srgbClr val="087482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E72F737-FACF-EE37-5039-E72100331E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4657434"/>
              </p:ext>
            </p:extLst>
          </p:nvPr>
        </p:nvGraphicFramePr>
        <p:xfrm>
          <a:off x="481690" y="1200150"/>
          <a:ext cx="8162591" cy="370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83851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153"/>
          <p:cNvSpPr txBox="1">
            <a:spLocks noGrp="1"/>
          </p:cNvSpPr>
          <p:nvPr>
            <p:ph type="sldNum" idx="12"/>
          </p:nvPr>
        </p:nvSpPr>
        <p:spPr>
          <a:xfrm>
            <a:off x="8595298" y="466319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8725" tIns="88725" rIns="88725" bIns="88725" rtlCol="0" anchor="ctr" anchorCtr="0">
            <a:noAutofit/>
          </a:bodyPr>
          <a:lstStyle/>
          <a:p>
            <a:pPr>
              <a:buClr>
                <a:schemeClr val="lt2"/>
              </a:buClr>
              <a:buSzPts val="1000"/>
            </a:pPr>
            <a:fld id="{00000000-1234-1234-1234-123412341234}" type="slidenum">
              <a:rPr lang="en"/>
              <a:pPr>
                <a:buClr>
                  <a:schemeClr val="lt2"/>
                </a:buClr>
                <a:buSzPts val="1000"/>
              </a:pPr>
              <a:t>16</a:t>
            </a:fld>
            <a:endParaRPr/>
          </a:p>
        </p:txBody>
      </p:sp>
      <p:sp>
        <p:nvSpPr>
          <p:cNvPr id="993" name="Google Shape;993;p153"/>
          <p:cNvSpPr txBox="1"/>
          <p:nvPr/>
        </p:nvSpPr>
        <p:spPr>
          <a:xfrm>
            <a:off x="339975" y="290227"/>
            <a:ext cx="7475739" cy="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000000"/>
              </a:buClr>
              <a:buSzPts val="2300"/>
            </a:pPr>
            <a:r>
              <a:rPr lang="en-US" sz="2300" b="1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Regions </a:t>
            </a:r>
            <a:r>
              <a:rPr lang="en-US" sz="2300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of the U.S.</a:t>
            </a:r>
            <a:endParaRPr sz="2300">
              <a:solidFill>
                <a:srgbClr val="796E66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994" name="Google Shape;994;p153"/>
          <p:cNvCxnSpPr/>
          <p:nvPr/>
        </p:nvCxnSpPr>
        <p:spPr>
          <a:xfrm>
            <a:off x="339975" y="885758"/>
            <a:ext cx="823200" cy="0"/>
          </a:xfrm>
          <a:prstGeom prst="straightConnector1">
            <a:avLst/>
          </a:prstGeom>
          <a:noFill/>
          <a:ln w="38100" cap="flat" cmpd="sng">
            <a:solidFill>
              <a:srgbClr val="08748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6E007FF3-5676-CADC-A786-D64D58BA3F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174" t="37412" r="28087" b="13941"/>
          <a:stretch/>
        </p:blipFill>
        <p:spPr>
          <a:xfrm>
            <a:off x="1463458" y="905215"/>
            <a:ext cx="6599164" cy="394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6612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153"/>
          <p:cNvSpPr txBox="1">
            <a:spLocks noGrp="1"/>
          </p:cNvSpPr>
          <p:nvPr>
            <p:ph type="sldNum" idx="12"/>
          </p:nvPr>
        </p:nvSpPr>
        <p:spPr>
          <a:xfrm>
            <a:off x="8595298" y="466319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8725" tIns="88725" rIns="88725" bIns="88725" rtlCol="0" anchor="ctr" anchorCtr="0">
            <a:noAutofit/>
          </a:bodyPr>
          <a:lstStyle/>
          <a:p>
            <a:pPr>
              <a:buClr>
                <a:schemeClr val="lt2"/>
              </a:buClr>
              <a:buSzPts val="1000"/>
            </a:pPr>
            <a:fld id="{00000000-1234-1234-1234-123412341234}" type="slidenum">
              <a:rPr lang="en"/>
              <a:pPr>
                <a:buClr>
                  <a:schemeClr val="lt2"/>
                </a:buClr>
                <a:buSzPts val="1000"/>
              </a:pPr>
              <a:t>17</a:t>
            </a:fld>
            <a:endParaRPr/>
          </a:p>
        </p:txBody>
      </p:sp>
      <p:sp>
        <p:nvSpPr>
          <p:cNvPr id="993" name="Google Shape;993;p153"/>
          <p:cNvSpPr txBox="1"/>
          <p:nvPr/>
        </p:nvSpPr>
        <p:spPr>
          <a:xfrm>
            <a:off x="339975" y="290227"/>
            <a:ext cx="7475739" cy="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000000"/>
              </a:buClr>
              <a:buSzPts val="2300"/>
            </a:pPr>
            <a:r>
              <a:rPr lang="en-US" sz="2300" b="1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Perceptions</a:t>
            </a:r>
            <a:r>
              <a:rPr lang="en-US" sz="2300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of North Dakota by Region</a:t>
            </a:r>
            <a:endParaRPr sz="2300">
              <a:solidFill>
                <a:srgbClr val="796E66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994" name="Google Shape;994;p153"/>
          <p:cNvCxnSpPr/>
          <p:nvPr/>
        </p:nvCxnSpPr>
        <p:spPr>
          <a:xfrm>
            <a:off x="339975" y="885758"/>
            <a:ext cx="823200" cy="0"/>
          </a:xfrm>
          <a:prstGeom prst="straightConnector1">
            <a:avLst/>
          </a:prstGeom>
          <a:noFill/>
          <a:ln w="38100" cap="flat" cmpd="sng">
            <a:solidFill>
              <a:srgbClr val="087482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D6FF23B-7723-C794-9C89-95D8160CF7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2208614"/>
              </p:ext>
            </p:extLst>
          </p:nvPr>
        </p:nvGraphicFramePr>
        <p:xfrm>
          <a:off x="571500" y="1200150"/>
          <a:ext cx="8023798" cy="3592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48245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153"/>
          <p:cNvSpPr txBox="1">
            <a:spLocks noGrp="1"/>
          </p:cNvSpPr>
          <p:nvPr>
            <p:ph type="sldNum" idx="12"/>
          </p:nvPr>
        </p:nvSpPr>
        <p:spPr>
          <a:xfrm>
            <a:off x="8595298" y="466319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8725" tIns="88725" rIns="88725" bIns="88725" rtlCol="0" anchor="ctr" anchorCtr="0">
            <a:noAutofit/>
          </a:bodyPr>
          <a:lstStyle/>
          <a:p>
            <a:pPr>
              <a:buClr>
                <a:schemeClr val="lt2"/>
              </a:buClr>
              <a:buSzPts val="1000"/>
            </a:pPr>
            <a:fld id="{00000000-1234-1234-1234-123412341234}" type="slidenum">
              <a:rPr lang="en"/>
              <a:pPr>
                <a:buClr>
                  <a:schemeClr val="lt2"/>
                </a:buClr>
                <a:buSzPts val="1000"/>
              </a:pPr>
              <a:t>18</a:t>
            </a:fld>
            <a:endParaRPr/>
          </a:p>
        </p:txBody>
      </p:sp>
      <p:sp>
        <p:nvSpPr>
          <p:cNvPr id="993" name="Google Shape;993;p153"/>
          <p:cNvSpPr txBox="1"/>
          <p:nvPr/>
        </p:nvSpPr>
        <p:spPr>
          <a:xfrm>
            <a:off x="339975" y="305725"/>
            <a:ext cx="8106982" cy="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000000"/>
              </a:buClr>
              <a:buSzPts val="2300"/>
            </a:pPr>
            <a:r>
              <a:rPr lang="en-US" sz="2300" b="1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Top Associations </a:t>
            </a:r>
            <a:r>
              <a:rPr lang="en-US" sz="2300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with North Dakota</a:t>
            </a:r>
            <a:endParaRPr sz="2300" b="1">
              <a:solidFill>
                <a:srgbClr val="796E66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994" name="Google Shape;994;p153"/>
          <p:cNvCxnSpPr/>
          <p:nvPr/>
        </p:nvCxnSpPr>
        <p:spPr>
          <a:xfrm>
            <a:off x="339975" y="885758"/>
            <a:ext cx="823200" cy="0"/>
          </a:xfrm>
          <a:prstGeom prst="straightConnector1">
            <a:avLst/>
          </a:prstGeom>
          <a:noFill/>
          <a:ln w="38100" cap="flat" cmpd="sng">
            <a:solidFill>
              <a:srgbClr val="08748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2BFB82A8-E6B4-36FF-4F5F-FECB8656B7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1837" y="841213"/>
            <a:ext cx="5543258" cy="421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9785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153"/>
          <p:cNvSpPr txBox="1">
            <a:spLocks noGrp="1"/>
          </p:cNvSpPr>
          <p:nvPr>
            <p:ph type="sldNum" idx="12"/>
          </p:nvPr>
        </p:nvSpPr>
        <p:spPr>
          <a:xfrm>
            <a:off x="8595298" y="466319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8725" tIns="88725" rIns="88725" bIns="88725" rtlCol="0" anchor="ctr" anchorCtr="0">
            <a:noAutofit/>
          </a:bodyPr>
          <a:lstStyle/>
          <a:p>
            <a:pPr>
              <a:buClr>
                <a:schemeClr val="lt2"/>
              </a:buClr>
              <a:buSzPts val="1000"/>
            </a:pPr>
            <a:fld id="{00000000-1234-1234-1234-123412341234}" type="slidenum">
              <a:rPr lang="en"/>
              <a:pPr>
                <a:buClr>
                  <a:schemeClr val="lt2"/>
                </a:buClr>
                <a:buSzPts val="1000"/>
              </a:pPr>
              <a:t>19</a:t>
            </a:fld>
            <a:endParaRPr/>
          </a:p>
        </p:txBody>
      </p:sp>
      <p:sp>
        <p:nvSpPr>
          <p:cNvPr id="993" name="Google Shape;993;p153"/>
          <p:cNvSpPr txBox="1"/>
          <p:nvPr/>
        </p:nvSpPr>
        <p:spPr>
          <a:xfrm>
            <a:off x="339975" y="305725"/>
            <a:ext cx="8106982" cy="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000000"/>
              </a:buClr>
              <a:buSzPts val="2300"/>
            </a:pPr>
            <a:r>
              <a:rPr lang="en-US" sz="2300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The </a:t>
            </a:r>
            <a:r>
              <a:rPr lang="en-US" sz="2300" b="1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“Feel” </a:t>
            </a:r>
            <a:r>
              <a:rPr lang="en-US" sz="2300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of North Dakota</a:t>
            </a:r>
            <a:endParaRPr sz="2300">
              <a:solidFill>
                <a:srgbClr val="796E66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994" name="Google Shape;994;p153"/>
          <p:cNvCxnSpPr/>
          <p:nvPr/>
        </p:nvCxnSpPr>
        <p:spPr>
          <a:xfrm>
            <a:off x="418438" y="830099"/>
            <a:ext cx="823200" cy="0"/>
          </a:xfrm>
          <a:prstGeom prst="straightConnector1">
            <a:avLst/>
          </a:prstGeom>
          <a:noFill/>
          <a:ln w="38100" cap="flat" cmpd="sng">
            <a:solidFill>
              <a:srgbClr val="087482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2D99C7F-9A9B-7674-DA28-49E8F7D3AB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1475125"/>
              </p:ext>
            </p:extLst>
          </p:nvPr>
        </p:nvGraphicFramePr>
        <p:xfrm>
          <a:off x="830038" y="898497"/>
          <a:ext cx="7494458" cy="4245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374315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153"/>
          <p:cNvSpPr txBox="1">
            <a:spLocks noGrp="1"/>
          </p:cNvSpPr>
          <p:nvPr>
            <p:ph type="sldNum" idx="12"/>
          </p:nvPr>
        </p:nvSpPr>
        <p:spPr>
          <a:xfrm>
            <a:off x="8595298" y="466319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8725" tIns="88725" rIns="88725" bIns="88725" rtlCol="0" anchor="ctr" anchorCtr="0">
            <a:noAutofit/>
          </a:bodyPr>
          <a:lstStyle/>
          <a:p>
            <a:pPr>
              <a:buClr>
                <a:schemeClr val="lt2"/>
              </a:buClr>
              <a:buSzPts val="1000"/>
            </a:pPr>
            <a:fld id="{00000000-1234-1234-1234-123412341234}" type="slidenum">
              <a:rPr lang="en"/>
              <a:pPr>
                <a:buClr>
                  <a:schemeClr val="lt2"/>
                </a:buClr>
                <a:buSzPts val="1000"/>
              </a:pPr>
              <a:t>20</a:t>
            </a:fld>
            <a:endParaRPr/>
          </a:p>
        </p:txBody>
      </p:sp>
      <p:sp>
        <p:nvSpPr>
          <p:cNvPr id="993" name="Google Shape;993;p153"/>
          <p:cNvSpPr txBox="1"/>
          <p:nvPr/>
        </p:nvSpPr>
        <p:spPr>
          <a:xfrm>
            <a:off x="339975" y="305725"/>
            <a:ext cx="6783124" cy="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000000"/>
              </a:buClr>
              <a:buSzPts val="2300"/>
            </a:pPr>
            <a:r>
              <a:rPr lang="en-US" sz="2300" b="1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Industries </a:t>
            </a:r>
            <a:r>
              <a:rPr lang="en-US" sz="2300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Associated</a:t>
            </a:r>
            <a:r>
              <a:rPr lang="en-US" sz="2300" b="1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300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with North Dakota</a:t>
            </a:r>
            <a:endParaRPr sz="2300">
              <a:solidFill>
                <a:srgbClr val="796E66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994" name="Google Shape;994;p153"/>
          <p:cNvCxnSpPr/>
          <p:nvPr/>
        </p:nvCxnSpPr>
        <p:spPr>
          <a:xfrm>
            <a:off x="339975" y="862898"/>
            <a:ext cx="823200" cy="0"/>
          </a:xfrm>
          <a:prstGeom prst="straightConnector1">
            <a:avLst/>
          </a:prstGeom>
          <a:noFill/>
          <a:ln w="38100" cap="flat" cmpd="sng">
            <a:solidFill>
              <a:srgbClr val="087482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DB4031C-CEED-BDCE-0531-D4AC696CA8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9692563"/>
              </p:ext>
            </p:extLst>
          </p:nvPr>
        </p:nvGraphicFramePr>
        <p:xfrm>
          <a:off x="461176" y="1097281"/>
          <a:ext cx="8038767" cy="39595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458663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 txBox="1"/>
          <p:nvPr/>
        </p:nvSpPr>
        <p:spPr>
          <a:xfrm>
            <a:off x="321428" y="272320"/>
            <a:ext cx="8611921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lnSpc>
                <a:spcPct val="115000"/>
              </a:lnSpc>
              <a:buSzPts val="2300"/>
              <a:buFont typeface="Arial"/>
              <a:buNone/>
            </a:pPr>
            <a:r>
              <a:rPr lang="en" sz="2300">
                <a:solidFill>
                  <a:srgbClr val="796E66"/>
                </a:solidFill>
                <a:latin typeface="Montserrat Light"/>
                <a:sym typeface="Montserrat"/>
              </a:rPr>
              <a:t>Interest in </a:t>
            </a:r>
            <a:r>
              <a:rPr lang="en" sz="2300" b="1">
                <a:solidFill>
                  <a:srgbClr val="796E66"/>
                </a:solidFill>
                <a:latin typeface="Montserrat Light"/>
                <a:sym typeface="Montserrat"/>
              </a:rPr>
              <a:t>Relocating</a:t>
            </a:r>
            <a:r>
              <a:rPr lang="en" sz="2300">
                <a:solidFill>
                  <a:srgbClr val="796E66"/>
                </a:solidFill>
                <a:latin typeface="Montserrat Light"/>
                <a:sym typeface="Montserrat"/>
              </a:rPr>
              <a:t> to North Dakota</a:t>
            </a:r>
            <a:endParaRPr sz="2300">
              <a:solidFill>
                <a:srgbClr val="796E66"/>
              </a:solidFill>
              <a:latin typeface="Montserrat Light"/>
              <a:sym typeface="Montserrat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4627389" y="2237397"/>
            <a:ext cx="903600" cy="812100"/>
          </a:xfrm>
          <a:custGeom>
            <a:avLst/>
            <a:gdLst/>
            <a:ahLst/>
            <a:cxnLst/>
            <a:rect l="l" t="t" r="r" b="b"/>
            <a:pathLst>
              <a:path w="563" h="567" extrusionOk="0">
                <a:moveTo>
                  <a:pt x="560" y="276"/>
                </a:moveTo>
                <a:cubicBezTo>
                  <a:pt x="512" y="229"/>
                  <a:pt x="512" y="229"/>
                  <a:pt x="512" y="229"/>
                </a:cubicBezTo>
                <a:cubicBezTo>
                  <a:pt x="512" y="229"/>
                  <a:pt x="512" y="229"/>
                  <a:pt x="512" y="229"/>
                </a:cubicBezTo>
                <a:cubicBezTo>
                  <a:pt x="464" y="180"/>
                  <a:pt x="464" y="180"/>
                  <a:pt x="464" y="180"/>
                </a:cubicBezTo>
                <a:cubicBezTo>
                  <a:pt x="464" y="36"/>
                  <a:pt x="464" y="36"/>
                  <a:pt x="464" y="36"/>
                </a:cubicBezTo>
                <a:cubicBezTo>
                  <a:pt x="464" y="32"/>
                  <a:pt x="461" y="29"/>
                  <a:pt x="457" y="29"/>
                </a:cubicBezTo>
                <a:cubicBezTo>
                  <a:pt x="385" y="29"/>
                  <a:pt x="385" y="29"/>
                  <a:pt x="385" y="29"/>
                </a:cubicBezTo>
                <a:cubicBezTo>
                  <a:pt x="381" y="29"/>
                  <a:pt x="378" y="32"/>
                  <a:pt x="378" y="36"/>
                </a:cubicBezTo>
                <a:cubicBezTo>
                  <a:pt x="378" y="94"/>
                  <a:pt x="378" y="94"/>
                  <a:pt x="378" y="94"/>
                </a:cubicBezTo>
                <a:cubicBezTo>
                  <a:pt x="286" y="2"/>
                  <a:pt x="286" y="2"/>
                  <a:pt x="286" y="2"/>
                </a:cubicBezTo>
                <a:cubicBezTo>
                  <a:pt x="284" y="0"/>
                  <a:pt x="279" y="0"/>
                  <a:pt x="276" y="2"/>
                </a:cubicBezTo>
                <a:cubicBezTo>
                  <a:pt x="50" y="229"/>
                  <a:pt x="50" y="229"/>
                  <a:pt x="50" y="229"/>
                </a:cubicBezTo>
                <a:cubicBezTo>
                  <a:pt x="50" y="229"/>
                  <a:pt x="50" y="229"/>
                  <a:pt x="50" y="229"/>
                </a:cubicBezTo>
                <a:cubicBezTo>
                  <a:pt x="2" y="276"/>
                  <a:pt x="2" y="276"/>
                  <a:pt x="2" y="276"/>
                </a:cubicBezTo>
                <a:cubicBezTo>
                  <a:pt x="0" y="279"/>
                  <a:pt x="0" y="283"/>
                  <a:pt x="2" y="286"/>
                </a:cubicBezTo>
                <a:cubicBezTo>
                  <a:pt x="5" y="289"/>
                  <a:pt x="10" y="289"/>
                  <a:pt x="12" y="286"/>
                </a:cubicBezTo>
                <a:cubicBezTo>
                  <a:pt x="48" y="251"/>
                  <a:pt x="48" y="251"/>
                  <a:pt x="48" y="251"/>
                </a:cubicBezTo>
                <a:cubicBezTo>
                  <a:pt x="48" y="560"/>
                  <a:pt x="48" y="560"/>
                  <a:pt x="48" y="560"/>
                </a:cubicBezTo>
                <a:cubicBezTo>
                  <a:pt x="48" y="562"/>
                  <a:pt x="49" y="564"/>
                  <a:pt x="50" y="565"/>
                </a:cubicBezTo>
                <a:cubicBezTo>
                  <a:pt x="51" y="566"/>
                  <a:pt x="53" y="567"/>
                  <a:pt x="55" y="567"/>
                </a:cubicBezTo>
                <a:cubicBezTo>
                  <a:pt x="209" y="567"/>
                  <a:pt x="209" y="567"/>
                  <a:pt x="209" y="567"/>
                </a:cubicBezTo>
                <a:cubicBezTo>
                  <a:pt x="213" y="567"/>
                  <a:pt x="216" y="564"/>
                  <a:pt x="216" y="560"/>
                </a:cubicBezTo>
                <a:cubicBezTo>
                  <a:pt x="216" y="324"/>
                  <a:pt x="216" y="324"/>
                  <a:pt x="216" y="324"/>
                </a:cubicBezTo>
                <a:cubicBezTo>
                  <a:pt x="346" y="324"/>
                  <a:pt x="346" y="324"/>
                  <a:pt x="346" y="324"/>
                </a:cubicBezTo>
                <a:cubicBezTo>
                  <a:pt x="346" y="560"/>
                  <a:pt x="346" y="560"/>
                  <a:pt x="346" y="560"/>
                </a:cubicBezTo>
                <a:cubicBezTo>
                  <a:pt x="346" y="564"/>
                  <a:pt x="350" y="567"/>
                  <a:pt x="353" y="567"/>
                </a:cubicBezTo>
                <a:cubicBezTo>
                  <a:pt x="508" y="567"/>
                  <a:pt x="508" y="567"/>
                  <a:pt x="508" y="567"/>
                </a:cubicBezTo>
                <a:cubicBezTo>
                  <a:pt x="509" y="567"/>
                  <a:pt x="511" y="566"/>
                  <a:pt x="512" y="565"/>
                </a:cubicBezTo>
                <a:cubicBezTo>
                  <a:pt x="514" y="564"/>
                  <a:pt x="515" y="562"/>
                  <a:pt x="515" y="560"/>
                </a:cubicBezTo>
                <a:cubicBezTo>
                  <a:pt x="515" y="251"/>
                  <a:pt x="515" y="251"/>
                  <a:pt x="515" y="251"/>
                </a:cubicBezTo>
                <a:cubicBezTo>
                  <a:pt x="550" y="286"/>
                  <a:pt x="550" y="286"/>
                  <a:pt x="550" y="286"/>
                </a:cubicBezTo>
                <a:cubicBezTo>
                  <a:pt x="552" y="288"/>
                  <a:pt x="553" y="288"/>
                  <a:pt x="555" y="288"/>
                </a:cubicBezTo>
                <a:cubicBezTo>
                  <a:pt x="557" y="288"/>
                  <a:pt x="559" y="288"/>
                  <a:pt x="560" y="286"/>
                </a:cubicBezTo>
                <a:cubicBezTo>
                  <a:pt x="563" y="283"/>
                  <a:pt x="563" y="279"/>
                  <a:pt x="560" y="276"/>
                </a:cubicBezTo>
                <a:close/>
                <a:moveTo>
                  <a:pt x="392" y="43"/>
                </a:moveTo>
                <a:cubicBezTo>
                  <a:pt x="450" y="43"/>
                  <a:pt x="450" y="43"/>
                  <a:pt x="450" y="43"/>
                </a:cubicBezTo>
                <a:cubicBezTo>
                  <a:pt x="450" y="166"/>
                  <a:pt x="450" y="166"/>
                  <a:pt x="450" y="166"/>
                </a:cubicBezTo>
                <a:cubicBezTo>
                  <a:pt x="392" y="108"/>
                  <a:pt x="392" y="108"/>
                  <a:pt x="392" y="108"/>
                </a:cubicBezTo>
                <a:lnTo>
                  <a:pt x="392" y="43"/>
                </a:lnTo>
                <a:close/>
                <a:moveTo>
                  <a:pt x="501" y="553"/>
                </a:moveTo>
                <a:cubicBezTo>
                  <a:pt x="360" y="553"/>
                  <a:pt x="360" y="553"/>
                  <a:pt x="360" y="553"/>
                </a:cubicBezTo>
                <a:cubicBezTo>
                  <a:pt x="360" y="317"/>
                  <a:pt x="360" y="317"/>
                  <a:pt x="360" y="317"/>
                </a:cubicBezTo>
                <a:cubicBezTo>
                  <a:pt x="360" y="313"/>
                  <a:pt x="357" y="310"/>
                  <a:pt x="353" y="310"/>
                </a:cubicBezTo>
                <a:cubicBezTo>
                  <a:pt x="209" y="310"/>
                  <a:pt x="209" y="310"/>
                  <a:pt x="209" y="310"/>
                </a:cubicBezTo>
                <a:cubicBezTo>
                  <a:pt x="205" y="310"/>
                  <a:pt x="202" y="313"/>
                  <a:pt x="202" y="317"/>
                </a:cubicBezTo>
                <a:cubicBezTo>
                  <a:pt x="202" y="553"/>
                  <a:pt x="202" y="553"/>
                  <a:pt x="202" y="553"/>
                </a:cubicBezTo>
                <a:cubicBezTo>
                  <a:pt x="62" y="553"/>
                  <a:pt x="62" y="553"/>
                  <a:pt x="62" y="553"/>
                </a:cubicBezTo>
                <a:cubicBezTo>
                  <a:pt x="62" y="237"/>
                  <a:pt x="62" y="237"/>
                  <a:pt x="62" y="237"/>
                </a:cubicBezTo>
                <a:cubicBezTo>
                  <a:pt x="281" y="17"/>
                  <a:pt x="281" y="17"/>
                  <a:pt x="281" y="17"/>
                </a:cubicBezTo>
                <a:cubicBezTo>
                  <a:pt x="380" y="116"/>
                  <a:pt x="380" y="116"/>
                  <a:pt x="380" y="116"/>
                </a:cubicBezTo>
                <a:cubicBezTo>
                  <a:pt x="380" y="116"/>
                  <a:pt x="380" y="116"/>
                  <a:pt x="380" y="116"/>
                </a:cubicBezTo>
                <a:cubicBezTo>
                  <a:pt x="452" y="188"/>
                  <a:pt x="452" y="188"/>
                  <a:pt x="452" y="188"/>
                </a:cubicBezTo>
                <a:cubicBezTo>
                  <a:pt x="452" y="188"/>
                  <a:pt x="452" y="188"/>
                  <a:pt x="452" y="188"/>
                </a:cubicBezTo>
                <a:cubicBezTo>
                  <a:pt x="501" y="237"/>
                  <a:pt x="501" y="237"/>
                  <a:pt x="501" y="237"/>
                </a:cubicBezTo>
                <a:lnTo>
                  <a:pt x="501" y="55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F4B79"/>
              </a:solidFill>
              <a:highlight>
                <a:srgbClr val="D7E9F7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C5506E-796C-4F84-ABAE-0CCB742CB111}"/>
              </a:ext>
            </a:extLst>
          </p:cNvPr>
          <p:cNvSpPr txBox="1"/>
          <p:nvPr/>
        </p:nvSpPr>
        <p:spPr>
          <a:xfrm>
            <a:off x="212573" y="4370982"/>
            <a:ext cx="38514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>
                <a:solidFill>
                  <a:srgbClr val="796E66"/>
                </a:solidFill>
                <a:latin typeface="Montserrat" panose="00000500000000000000" pitchFamily="2" charset="0"/>
              </a:rPr>
              <a:t>Q. If a job opportunity that matched your skill and salary requirements were offered to you in North Dakota, would you be willing to relocate?</a:t>
            </a:r>
          </a:p>
        </p:txBody>
      </p:sp>
      <p:cxnSp>
        <p:nvCxnSpPr>
          <p:cNvPr id="10" name="Google Shape;994;p153">
            <a:extLst>
              <a:ext uri="{FF2B5EF4-FFF2-40B4-BE49-F238E27FC236}">
                <a16:creationId xmlns:a16="http://schemas.microsoft.com/office/drawing/2014/main" id="{93EEF4EE-A6A5-47F9-8D8F-58CEC1BCCD45}"/>
              </a:ext>
            </a:extLst>
          </p:cNvPr>
          <p:cNvCxnSpPr/>
          <p:nvPr/>
        </p:nvCxnSpPr>
        <p:spPr>
          <a:xfrm>
            <a:off x="339975" y="885758"/>
            <a:ext cx="823200" cy="0"/>
          </a:xfrm>
          <a:prstGeom prst="straightConnector1">
            <a:avLst/>
          </a:prstGeom>
          <a:noFill/>
          <a:ln w="38100" cap="flat" cmpd="sng">
            <a:solidFill>
              <a:srgbClr val="087482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FF0A419F-138B-82BA-7064-7A8105607F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8309475"/>
              </p:ext>
            </p:extLst>
          </p:nvPr>
        </p:nvGraphicFramePr>
        <p:xfrm>
          <a:off x="339975" y="1168844"/>
          <a:ext cx="3651580" cy="3085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322CCE0-C51C-6240-EB6A-14E2CD31EAAC}"/>
              </a:ext>
            </a:extLst>
          </p:cNvPr>
          <p:cNvSpPr txBox="1"/>
          <p:nvPr/>
        </p:nvSpPr>
        <p:spPr>
          <a:xfrm>
            <a:off x="4305690" y="2017761"/>
            <a:ext cx="4572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b="1">
                <a:solidFill>
                  <a:srgbClr val="796E66"/>
                </a:solidFill>
                <a:latin typeface="Montserrat" panose="00000500000000000000" pitchFamily="2" charset="0"/>
              </a:rPr>
              <a:t>24</a:t>
            </a:r>
            <a:r>
              <a:rPr lang="en-US" b="1" i="0" u="none" strike="noStrike">
                <a:solidFill>
                  <a:srgbClr val="796E66"/>
                </a:solidFill>
                <a:effectLst/>
                <a:latin typeface="Montserrat" panose="00000500000000000000" pitchFamily="2" charset="0"/>
              </a:rPr>
              <a:t>%</a:t>
            </a:r>
            <a:r>
              <a:rPr lang="en-US" b="0" i="0" u="none" strike="noStrike">
                <a:solidFill>
                  <a:srgbClr val="796E66"/>
                </a:solidFill>
                <a:effectLst/>
                <a:latin typeface="Montserrat" panose="00000500000000000000" pitchFamily="2" charset="0"/>
              </a:rPr>
              <a:t> of respondents report they would not be willing to relocate to North Dakota because of the climate.</a:t>
            </a:r>
            <a:r>
              <a:rPr lang="en-US" b="0" i="0">
                <a:solidFill>
                  <a:srgbClr val="796E66"/>
                </a:solidFill>
                <a:effectLst/>
                <a:latin typeface="Montserrat" panose="00000500000000000000" pitchFamily="2" charset="0"/>
              </a:rPr>
              <a:t>​</a:t>
            </a:r>
            <a:endParaRPr lang="en-US" b="0" i="0">
              <a:solidFill>
                <a:srgbClr val="796E66"/>
              </a:solidFill>
              <a:effectLst/>
              <a:latin typeface="Arial" panose="020B0604020202020204" pitchFamily="34" charset="0"/>
            </a:endParaRPr>
          </a:p>
          <a:p>
            <a:pPr algn="l" rtl="0" fontAlgn="base"/>
            <a:r>
              <a:rPr lang="en-US" b="0" i="0">
                <a:solidFill>
                  <a:srgbClr val="796E66"/>
                </a:solidFill>
                <a:effectLst/>
                <a:latin typeface="Montserrat" panose="00000500000000000000" pitchFamily="2" charset="0"/>
              </a:rPr>
              <a:t>​</a:t>
            </a:r>
            <a:endParaRPr lang="en-US" b="0" i="0">
              <a:solidFill>
                <a:srgbClr val="796E66"/>
              </a:solidFill>
              <a:effectLst/>
              <a:latin typeface="Arial" panose="020B0604020202020204" pitchFamily="34" charset="0"/>
            </a:endParaRPr>
          </a:p>
          <a:p>
            <a:pPr algn="l" rtl="0" fontAlgn="base"/>
            <a:r>
              <a:rPr lang="en-US" b="0" i="0" u="none" strike="noStrike">
                <a:solidFill>
                  <a:srgbClr val="796E66"/>
                </a:solidFill>
                <a:effectLst/>
                <a:latin typeface="Montserrat" panose="00000500000000000000" pitchFamily="2" charset="0"/>
              </a:rPr>
              <a:t>Other top reasons preventing relocation:</a:t>
            </a:r>
            <a:endParaRPr lang="en-US" b="0" i="0">
              <a:solidFill>
                <a:srgbClr val="796E66"/>
              </a:solidFill>
              <a:effectLst/>
              <a:latin typeface="Montserrat" panose="00000500000000000000" pitchFamily="2" charset="0"/>
            </a:endParaRPr>
          </a:p>
          <a:p>
            <a:pPr algn="l" rtl="0" fontAlgn="base"/>
            <a:endParaRPr lang="en-US" b="0" i="0">
              <a:solidFill>
                <a:srgbClr val="796E66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Clr>
                <a:srgbClr val="796E66"/>
              </a:buClr>
              <a:buFont typeface="Arial" panose="020B0604020202020204" pitchFamily="34" charset="0"/>
              <a:buChar char="•"/>
            </a:pPr>
            <a:r>
              <a:rPr lang="en-US" b="0" i="0">
                <a:solidFill>
                  <a:srgbClr val="796E66"/>
                </a:solidFill>
                <a:effectLst/>
                <a:latin typeface="Montserrat" panose="00000500000000000000" pitchFamily="2" charset="0"/>
              </a:rPr>
              <a:t> Too far from family/friends​</a:t>
            </a:r>
            <a:endParaRPr lang="en-US" b="0" i="0">
              <a:solidFill>
                <a:srgbClr val="796E66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Clr>
                <a:srgbClr val="796E66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rgbClr val="796E66"/>
                </a:solidFill>
                <a:latin typeface="Montserrat" panose="00000500000000000000" pitchFamily="2" charset="0"/>
              </a:rPr>
              <a:t> Unknown</a:t>
            </a:r>
            <a:r>
              <a:rPr lang="en-US" b="0" i="0">
                <a:solidFill>
                  <a:srgbClr val="796E66"/>
                </a:solidFill>
                <a:effectLst/>
                <a:latin typeface="Montserrat" panose="00000500000000000000" pitchFamily="2" charset="0"/>
              </a:rPr>
              <a:t>​</a:t>
            </a:r>
            <a:endParaRPr lang="en-US" b="0" i="0">
              <a:solidFill>
                <a:srgbClr val="796E66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8614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square&#10;&#10;Description automatically generated">
            <a:extLst>
              <a:ext uri="{FF2B5EF4-FFF2-40B4-BE49-F238E27FC236}">
                <a16:creationId xmlns:a16="http://schemas.microsoft.com/office/drawing/2014/main" id="{5637425B-857A-4A37-9B4A-5343026D3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36" y="1692339"/>
            <a:ext cx="3266558" cy="2261739"/>
          </a:xfrm>
          <a:prstGeom prst="rect">
            <a:avLst/>
          </a:prstGeom>
        </p:spPr>
      </p:pic>
      <p:sp>
        <p:nvSpPr>
          <p:cNvPr id="195" name="Google Shape;195;p31"/>
          <p:cNvSpPr/>
          <p:nvPr/>
        </p:nvSpPr>
        <p:spPr>
          <a:xfrm>
            <a:off x="4627389" y="2237397"/>
            <a:ext cx="903600" cy="812100"/>
          </a:xfrm>
          <a:custGeom>
            <a:avLst/>
            <a:gdLst/>
            <a:ahLst/>
            <a:cxnLst/>
            <a:rect l="l" t="t" r="r" b="b"/>
            <a:pathLst>
              <a:path w="563" h="567" extrusionOk="0">
                <a:moveTo>
                  <a:pt x="560" y="276"/>
                </a:moveTo>
                <a:cubicBezTo>
                  <a:pt x="512" y="229"/>
                  <a:pt x="512" y="229"/>
                  <a:pt x="512" y="229"/>
                </a:cubicBezTo>
                <a:cubicBezTo>
                  <a:pt x="512" y="229"/>
                  <a:pt x="512" y="229"/>
                  <a:pt x="512" y="229"/>
                </a:cubicBezTo>
                <a:cubicBezTo>
                  <a:pt x="464" y="180"/>
                  <a:pt x="464" y="180"/>
                  <a:pt x="464" y="180"/>
                </a:cubicBezTo>
                <a:cubicBezTo>
                  <a:pt x="464" y="36"/>
                  <a:pt x="464" y="36"/>
                  <a:pt x="464" y="36"/>
                </a:cubicBezTo>
                <a:cubicBezTo>
                  <a:pt x="464" y="32"/>
                  <a:pt x="461" y="29"/>
                  <a:pt x="457" y="29"/>
                </a:cubicBezTo>
                <a:cubicBezTo>
                  <a:pt x="385" y="29"/>
                  <a:pt x="385" y="29"/>
                  <a:pt x="385" y="29"/>
                </a:cubicBezTo>
                <a:cubicBezTo>
                  <a:pt x="381" y="29"/>
                  <a:pt x="378" y="32"/>
                  <a:pt x="378" y="36"/>
                </a:cubicBezTo>
                <a:cubicBezTo>
                  <a:pt x="378" y="94"/>
                  <a:pt x="378" y="94"/>
                  <a:pt x="378" y="94"/>
                </a:cubicBezTo>
                <a:cubicBezTo>
                  <a:pt x="286" y="2"/>
                  <a:pt x="286" y="2"/>
                  <a:pt x="286" y="2"/>
                </a:cubicBezTo>
                <a:cubicBezTo>
                  <a:pt x="284" y="0"/>
                  <a:pt x="279" y="0"/>
                  <a:pt x="276" y="2"/>
                </a:cubicBezTo>
                <a:cubicBezTo>
                  <a:pt x="50" y="229"/>
                  <a:pt x="50" y="229"/>
                  <a:pt x="50" y="229"/>
                </a:cubicBezTo>
                <a:cubicBezTo>
                  <a:pt x="50" y="229"/>
                  <a:pt x="50" y="229"/>
                  <a:pt x="50" y="229"/>
                </a:cubicBezTo>
                <a:cubicBezTo>
                  <a:pt x="2" y="276"/>
                  <a:pt x="2" y="276"/>
                  <a:pt x="2" y="276"/>
                </a:cubicBezTo>
                <a:cubicBezTo>
                  <a:pt x="0" y="279"/>
                  <a:pt x="0" y="283"/>
                  <a:pt x="2" y="286"/>
                </a:cubicBezTo>
                <a:cubicBezTo>
                  <a:pt x="5" y="289"/>
                  <a:pt x="10" y="289"/>
                  <a:pt x="12" y="286"/>
                </a:cubicBezTo>
                <a:cubicBezTo>
                  <a:pt x="48" y="251"/>
                  <a:pt x="48" y="251"/>
                  <a:pt x="48" y="251"/>
                </a:cubicBezTo>
                <a:cubicBezTo>
                  <a:pt x="48" y="560"/>
                  <a:pt x="48" y="560"/>
                  <a:pt x="48" y="560"/>
                </a:cubicBezTo>
                <a:cubicBezTo>
                  <a:pt x="48" y="562"/>
                  <a:pt x="49" y="564"/>
                  <a:pt x="50" y="565"/>
                </a:cubicBezTo>
                <a:cubicBezTo>
                  <a:pt x="51" y="566"/>
                  <a:pt x="53" y="567"/>
                  <a:pt x="55" y="567"/>
                </a:cubicBezTo>
                <a:cubicBezTo>
                  <a:pt x="209" y="567"/>
                  <a:pt x="209" y="567"/>
                  <a:pt x="209" y="567"/>
                </a:cubicBezTo>
                <a:cubicBezTo>
                  <a:pt x="213" y="567"/>
                  <a:pt x="216" y="564"/>
                  <a:pt x="216" y="560"/>
                </a:cubicBezTo>
                <a:cubicBezTo>
                  <a:pt x="216" y="324"/>
                  <a:pt x="216" y="324"/>
                  <a:pt x="216" y="324"/>
                </a:cubicBezTo>
                <a:cubicBezTo>
                  <a:pt x="346" y="324"/>
                  <a:pt x="346" y="324"/>
                  <a:pt x="346" y="324"/>
                </a:cubicBezTo>
                <a:cubicBezTo>
                  <a:pt x="346" y="560"/>
                  <a:pt x="346" y="560"/>
                  <a:pt x="346" y="560"/>
                </a:cubicBezTo>
                <a:cubicBezTo>
                  <a:pt x="346" y="564"/>
                  <a:pt x="350" y="567"/>
                  <a:pt x="353" y="567"/>
                </a:cubicBezTo>
                <a:cubicBezTo>
                  <a:pt x="508" y="567"/>
                  <a:pt x="508" y="567"/>
                  <a:pt x="508" y="567"/>
                </a:cubicBezTo>
                <a:cubicBezTo>
                  <a:pt x="509" y="567"/>
                  <a:pt x="511" y="566"/>
                  <a:pt x="512" y="565"/>
                </a:cubicBezTo>
                <a:cubicBezTo>
                  <a:pt x="514" y="564"/>
                  <a:pt x="515" y="562"/>
                  <a:pt x="515" y="560"/>
                </a:cubicBezTo>
                <a:cubicBezTo>
                  <a:pt x="515" y="251"/>
                  <a:pt x="515" y="251"/>
                  <a:pt x="515" y="251"/>
                </a:cubicBezTo>
                <a:cubicBezTo>
                  <a:pt x="550" y="286"/>
                  <a:pt x="550" y="286"/>
                  <a:pt x="550" y="286"/>
                </a:cubicBezTo>
                <a:cubicBezTo>
                  <a:pt x="552" y="288"/>
                  <a:pt x="553" y="288"/>
                  <a:pt x="555" y="288"/>
                </a:cubicBezTo>
                <a:cubicBezTo>
                  <a:pt x="557" y="288"/>
                  <a:pt x="559" y="288"/>
                  <a:pt x="560" y="286"/>
                </a:cubicBezTo>
                <a:cubicBezTo>
                  <a:pt x="563" y="283"/>
                  <a:pt x="563" y="279"/>
                  <a:pt x="560" y="276"/>
                </a:cubicBezTo>
                <a:close/>
                <a:moveTo>
                  <a:pt x="392" y="43"/>
                </a:moveTo>
                <a:cubicBezTo>
                  <a:pt x="450" y="43"/>
                  <a:pt x="450" y="43"/>
                  <a:pt x="450" y="43"/>
                </a:cubicBezTo>
                <a:cubicBezTo>
                  <a:pt x="450" y="166"/>
                  <a:pt x="450" y="166"/>
                  <a:pt x="450" y="166"/>
                </a:cubicBezTo>
                <a:cubicBezTo>
                  <a:pt x="392" y="108"/>
                  <a:pt x="392" y="108"/>
                  <a:pt x="392" y="108"/>
                </a:cubicBezTo>
                <a:lnTo>
                  <a:pt x="392" y="43"/>
                </a:lnTo>
                <a:close/>
                <a:moveTo>
                  <a:pt x="501" y="553"/>
                </a:moveTo>
                <a:cubicBezTo>
                  <a:pt x="360" y="553"/>
                  <a:pt x="360" y="553"/>
                  <a:pt x="360" y="553"/>
                </a:cubicBezTo>
                <a:cubicBezTo>
                  <a:pt x="360" y="317"/>
                  <a:pt x="360" y="317"/>
                  <a:pt x="360" y="317"/>
                </a:cubicBezTo>
                <a:cubicBezTo>
                  <a:pt x="360" y="313"/>
                  <a:pt x="357" y="310"/>
                  <a:pt x="353" y="310"/>
                </a:cubicBezTo>
                <a:cubicBezTo>
                  <a:pt x="209" y="310"/>
                  <a:pt x="209" y="310"/>
                  <a:pt x="209" y="310"/>
                </a:cubicBezTo>
                <a:cubicBezTo>
                  <a:pt x="205" y="310"/>
                  <a:pt x="202" y="313"/>
                  <a:pt x="202" y="317"/>
                </a:cubicBezTo>
                <a:cubicBezTo>
                  <a:pt x="202" y="553"/>
                  <a:pt x="202" y="553"/>
                  <a:pt x="202" y="553"/>
                </a:cubicBezTo>
                <a:cubicBezTo>
                  <a:pt x="62" y="553"/>
                  <a:pt x="62" y="553"/>
                  <a:pt x="62" y="553"/>
                </a:cubicBezTo>
                <a:cubicBezTo>
                  <a:pt x="62" y="237"/>
                  <a:pt x="62" y="237"/>
                  <a:pt x="62" y="237"/>
                </a:cubicBezTo>
                <a:cubicBezTo>
                  <a:pt x="281" y="17"/>
                  <a:pt x="281" y="17"/>
                  <a:pt x="281" y="17"/>
                </a:cubicBezTo>
                <a:cubicBezTo>
                  <a:pt x="380" y="116"/>
                  <a:pt x="380" y="116"/>
                  <a:pt x="380" y="116"/>
                </a:cubicBezTo>
                <a:cubicBezTo>
                  <a:pt x="380" y="116"/>
                  <a:pt x="380" y="116"/>
                  <a:pt x="380" y="116"/>
                </a:cubicBezTo>
                <a:cubicBezTo>
                  <a:pt x="452" y="188"/>
                  <a:pt x="452" y="188"/>
                  <a:pt x="452" y="188"/>
                </a:cubicBezTo>
                <a:cubicBezTo>
                  <a:pt x="452" y="188"/>
                  <a:pt x="452" y="188"/>
                  <a:pt x="452" y="188"/>
                </a:cubicBezTo>
                <a:cubicBezTo>
                  <a:pt x="501" y="237"/>
                  <a:pt x="501" y="237"/>
                  <a:pt x="501" y="237"/>
                </a:cubicBezTo>
                <a:lnTo>
                  <a:pt x="501" y="55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F4B79"/>
              </a:solidFill>
              <a:highlight>
                <a:srgbClr val="D7E9F7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" name="Google Shape;994;p153">
            <a:extLst>
              <a:ext uri="{FF2B5EF4-FFF2-40B4-BE49-F238E27FC236}">
                <a16:creationId xmlns:a16="http://schemas.microsoft.com/office/drawing/2014/main" id="{93EEF4EE-A6A5-47F9-8D8F-58CEC1BCCD45}"/>
              </a:ext>
            </a:extLst>
          </p:cNvPr>
          <p:cNvCxnSpPr/>
          <p:nvPr/>
        </p:nvCxnSpPr>
        <p:spPr>
          <a:xfrm>
            <a:off x="339975" y="885758"/>
            <a:ext cx="823200" cy="0"/>
          </a:xfrm>
          <a:prstGeom prst="straightConnector1">
            <a:avLst/>
          </a:prstGeom>
          <a:noFill/>
          <a:ln w="38100" cap="flat" cmpd="sng">
            <a:solidFill>
              <a:srgbClr val="08748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32ABF5D-F344-4B2F-92C0-BB976B6AFFE7}"/>
              </a:ext>
            </a:extLst>
          </p:cNvPr>
          <p:cNvSpPr txBox="1"/>
          <p:nvPr/>
        </p:nvSpPr>
        <p:spPr>
          <a:xfrm>
            <a:off x="710486" y="1996366"/>
            <a:ext cx="234405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>
                <a:solidFill>
                  <a:srgbClr val="087482"/>
                </a:solidFill>
                <a:latin typeface="Montserrat" panose="020B0604020202020204" charset="0"/>
              </a:rPr>
              <a:t>71%</a:t>
            </a:r>
          </a:p>
          <a:p>
            <a:pPr algn="ctr"/>
            <a:r>
              <a:rPr lang="en-US">
                <a:solidFill>
                  <a:srgbClr val="796E66"/>
                </a:solidFill>
                <a:latin typeface="Montserrat" panose="020B0604020202020204" charset="0"/>
              </a:rPr>
              <a:t>…are familiar with</a:t>
            </a:r>
          </a:p>
          <a:p>
            <a:pPr algn="ctr"/>
            <a:r>
              <a:rPr lang="en-US">
                <a:solidFill>
                  <a:srgbClr val="796E66"/>
                </a:solidFill>
                <a:latin typeface="Montserrat" panose="020B0604020202020204" charset="0"/>
              </a:rPr>
              <a:t>North Dakota.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F7860D-2FB7-4968-B5E6-F30511733013}"/>
              </a:ext>
            </a:extLst>
          </p:cNvPr>
          <p:cNvSpPr txBox="1"/>
          <p:nvPr/>
        </p:nvSpPr>
        <p:spPr>
          <a:xfrm>
            <a:off x="3855719" y="1996366"/>
            <a:ext cx="486409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>
                <a:solidFill>
                  <a:srgbClr val="796E66"/>
                </a:solidFill>
                <a:latin typeface="Montserrat  "/>
              </a:rPr>
              <a:t>79%</a:t>
            </a:r>
            <a:r>
              <a:rPr lang="en-US">
                <a:solidFill>
                  <a:srgbClr val="796E66"/>
                </a:solidFill>
                <a:latin typeface="Montserrat  "/>
              </a:rPr>
              <a:t> are employed full or part time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>
                <a:solidFill>
                  <a:srgbClr val="796E66"/>
                </a:solidFill>
                <a:latin typeface="Montserrat  "/>
              </a:rPr>
              <a:t>55%</a:t>
            </a:r>
            <a:r>
              <a:rPr lang="en-US">
                <a:solidFill>
                  <a:srgbClr val="796E66"/>
                </a:solidFill>
                <a:latin typeface="Montserrat  "/>
              </a:rPr>
              <a:t> live with a spouse/partner or a spouse/partner and children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>
                <a:solidFill>
                  <a:srgbClr val="796E66"/>
                </a:solidFill>
                <a:latin typeface="Montserrat  "/>
              </a:rPr>
              <a:t>50%</a:t>
            </a:r>
            <a:r>
              <a:rPr lang="en-US">
                <a:solidFill>
                  <a:srgbClr val="796E66"/>
                </a:solidFill>
                <a:latin typeface="Montserrat  "/>
              </a:rPr>
              <a:t> are between the ages of 30 and 49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>
                <a:solidFill>
                  <a:srgbClr val="796E66"/>
                </a:solidFill>
                <a:latin typeface="Montserrat  "/>
              </a:rPr>
              <a:t>36%</a:t>
            </a:r>
            <a:r>
              <a:rPr lang="en-US">
                <a:solidFill>
                  <a:srgbClr val="796E66"/>
                </a:solidFill>
                <a:latin typeface="Montserrat  "/>
              </a:rPr>
              <a:t> have a Bachelor’s degree or higher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3CE991-9F7F-73B9-3482-4E8832AE5F0F}"/>
              </a:ext>
            </a:extLst>
          </p:cNvPr>
          <p:cNvSpPr txBox="1"/>
          <p:nvPr/>
        </p:nvSpPr>
        <p:spPr>
          <a:xfrm>
            <a:off x="249235" y="271126"/>
            <a:ext cx="8470583" cy="470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lnSpc>
                <a:spcPct val="115000"/>
              </a:lnSpc>
              <a:buSzPts val="2300"/>
              <a:buFont typeface="Arial"/>
              <a:buNone/>
            </a:pPr>
            <a:r>
              <a:rPr lang="en-US" sz="2300">
                <a:solidFill>
                  <a:srgbClr val="796E66"/>
                </a:solidFill>
                <a:latin typeface="Montserrat Light"/>
                <a:sym typeface="Montserrat"/>
              </a:rPr>
              <a:t>Profile of Talent </a:t>
            </a:r>
            <a:r>
              <a:rPr lang="en-US" sz="2300" b="1">
                <a:solidFill>
                  <a:srgbClr val="796E66"/>
                </a:solidFill>
                <a:latin typeface="Montserrat Light"/>
                <a:sym typeface="Montserrat"/>
              </a:rPr>
              <a:t>Interested in Relocating </a:t>
            </a:r>
            <a:r>
              <a:rPr lang="en-US" sz="2300">
                <a:solidFill>
                  <a:srgbClr val="796E66"/>
                </a:solidFill>
                <a:latin typeface="Montserrat Light"/>
                <a:sym typeface="Montserrat"/>
              </a:rPr>
              <a:t>to North Dakota </a:t>
            </a:r>
          </a:p>
        </p:txBody>
      </p:sp>
    </p:spTree>
    <p:extLst>
      <p:ext uri="{BB962C8B-B14F-4D97-AF65-F5344CB8AC3E}">
        <p14:creationId xmlns:p14="http://schemas.microsoft.com/office/powerpoint/2010/main" val="348077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 txBox="1"/>
          <p:nvPr/>
        </p:nvSpPr>
        <p:spPr>
          <a:xfrm>
            <a:off x="352796" y="348467"/>
            <a:ext cx="8611921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lnSpc>
                <a:spcPct val="115000"/>
              </a:lnSpc>
              <a:buSzPts val="2300"/>
              <a:buFont typeface="Arial"/>
              <a:buNone/>
            </a:pPr>
            <a:r>
              <a:rPr lang="en" sz="2300">
                <a:solidFill>
                  <a:srgbClr val="796E66"/>
                </a:solidFill>
                <a:latin typeface="Montserrat Light"/>
                <a:sym typeface="Montserrat"/>
              </a:rPr>
              <a:t>Most </a:t>
            </a:r>
            <a:r>
              <a:rPr lang="en" sz="2300" b="1">
                <a:solidFill>
                  <a:srgbClr val="796E66"/>
                </a:solidFill>
                <a:latin typeface="Montserrat Light"/>
                <a:sym typeface="Montserrat"/>
              </a:rPr>
              <a:t>Useful Tools </a:t>
            </a:r>
            <a:r>
              <a:rPr lang="en" sz="2300">
                <a:solidFill>
                  <a:srgbClr val="796E66"/>
                </a:solidFill>
                <a:latin typeface="Montserrat Light"/>
                <a:sym typeface="Montserrat"/>
              </a:rPr>
              <a:t>When Considering Relocation</a:t>
            </a:r>
            <a:endParaRPr sz="2300">
              <a:solidFill>
                <a:srgbClr val="796E66"/>
              </a:solidFill>
              <a:latin typeface="Montserrat Light"/>
              <a:sym typeface="Montserrat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4627389" y="2237397"/>
            <a:ext cx="903600" cy="812100"/>
          </a:xfrm>
          <a:custGeom>
            <a:avLst/>
            <a:gdLst/>
            <a:ahLst/>
            <a:cxnLst/>
            <a:rect l="l" t="t" r="r" b="b"/>
            <a:pathLst>
              <a:path w="563" h="567" extrusionOk="0">
                <a:moveTo>
                  <a:pt x="560" y="276"/>
                </a:moveTo>
                <a:cubicBezTo>
                  <a:pt x="512" y="229"/>
                  <a:pt x="512" y="229"/>
                  <a:pt x="512" y="229"/>
                </a:cubicBezTo>
                <a:cubicBezTo>
                  <a:pt x="512" y="229"/>
                  <a:pt x="512" y="229"/>
                  <a:pt x="512" y="229"/>
                </a:cubicBezTo>
                <a:cubicBezTo>
                  <a:pt x="464" y="180"/>
                  <a:pt x="464" y="180"/>
                  <a:pt x="464" y="180"/>
                </a:cubicBezTo>
                <a:cubicBezTo>
                  <a:pt x="464" y="36"/>
                  <a:pt x="464" y="36"/>
                  <a:pt x="464" y="36"/>
                </a:cubicBezTo>
                <a:cubicBezTo>
                  <a:pt x="464" y="32"/>
                  <a:pt x="461" y="29"/>
                  <a:pt x="457" y="29"/>
                </a:cubicBezTo>
                <a:cubicBezTo>
                  <a:pt x="385" y="29"/>
                  <a:pt x="385" y="29"/>
                  <a:pt x="385" y="29"/>
                </a:cubicBezTo>
                <a:cubicBezTo>
                  <a:pt x="381" y="29"/>
                  <a:pt x="378" y="32"/>
                  <a:pt x="378" y="36"/>
                </a:cubicBezTo>
                <a:cubicBezTo>
                  <a:pt x="378" y="94"/>
                  <a:pt x="378" y="94"/>
                  <a:pt x="378" y="94"/>
                </a:cubicBezTo>
                <a:cubicBezTo>
                  <a:pt x="286" y="2"/>
                  <a:pt x="286" y="2"/>
                  <a:pt x="286" y="2"/>
                </a:cubicBezTo>
                <a:cubicBezTo>
                  <a:pt x="284" y="0"/>
                  <a:pt x="279" y="0"/>
                  <a:pt x="276" y="2"/>
                </a:cubicBezTo>
                <a:cubicBezTo>
                  <a:pt x="50" y="229"/>
                  <a:pt x="50" y="229"/>
                  <a:pt x="50" y="229"/>
                </a:cubicBezTo>
                <a:cubicBezTo>
                  <a:pt x="50" y="229"/>
                  <a:pt x="50" y="229"/>
                  <a:pt x="50" y="229"/>
                </a:cubicBezTo>
                <a:cubicBezTo>
                  <a:pt x="2" y="276"/>
                  <a:pt x="2" y="276"/>
                  <a:pt x="2" y="276"/>
                </a:cubicBezTo>
                <a:cubicBezTo>
                  <a:pt x="0" y="279"/>
                  <a:pt x="0" y="283"/>
                  <a:pt x="2" y="286"/>
                </a:cubicBezTo>
                <a:cubicBezTo>
                  <a:pt x="5" y="289"/>
                  <a:pt x="10" y="289"/>
                  <a:pt x="12" y="286"/>
                </a:cubicBezTo>
                <a:cubicBezTo>
                  <a:pt x="48" y="251"/>
                  <a:pt x="48" y="251"/>
                  <a:pt x="48" y="251"/>
                </a:cubicBezTo>
                <a:cubicBezTo>
                  <a:pt x="48" y="560"/>
                  <a:pt x="48" y="560"/>
                  <a:pt x="48" y="560"/>
                </a:cubicBezTo>
                <a:cubicBezTo>
                  <a:pt x="48" y="562"/>
                  <a:pt x="49" y="564"/>
                  <a:pt x="50" y="565"/>
                </a:cubicBezTo>
                <a:cubicBezTo>
                  <a:pt x="51" y="566"/>
                  <a:pt x="53" y="567"/>
                  <a:pt x="55" y="567"/>
                </a:cubicBezTo>
                <a:cubicBezTo>
                  <a:pt x="209" y="567"/>
                  <a:pt x="209" y="567"/>
                  <a:pt x="209" y="567"/>
                </a:cubicBezTo>
                <a:cubicBezTo>
                  <a:pt x="213" y="567"/>
                  <a:pt x="216" y="564"/>
                  <a:pt x="216" y="560"/>
                </a:cubicBezTo>
                <a:cubicBezTo>
                  <a:pt x="216" y="324"/>
                  <a:pt x="216" y="324"/>
                  <a:pt x="216" y="324"/>
                </a:cubicBezTo>
                <a:cubicBezTo>
                  <a:pt x="346" y="324"/>
                  <a:pt x="346" y="324"/>
                  <a:pt x="346" y="324"/>
                </a:cubicBezTo>
                <a:cubicBezTo>
                  <a:pt x="346" y="560"/>
                  <a:pt x="346" y="560"/>
                  <a:pt x="346" y="560"/>
                </a:cubicBezTo>
                <a:cubicBezTo>
                  <a:pt x="346" y="564"/>
                  <a:pt x="350" y="567"/>
                  <a:pt x="353" y="567"/>
                </a:cubicBezTo>
                <a:cubicBezTo>
                  <a:pt x="508" y="567"/>
                  <a:pt x="508" y="567"/>
                  <a:pt x="508" y="567"/>
                </a:cubicBezTo>
                <a:cubicBezTo>
                  <a:pt x="509" y="567"/>
                  <a:pt x="511" y="566"/>
                  <a:pt x="512" y="565"/>
                </a:cubicBezTo>
                <a:cubicBezTo>
                  <a:pt x="514" y="564"/>
                  <a:pt x="515" y="562"/>
                  <a:pt x="515" y="560"/>
                </a:cubicBezTo>
                <a:cubicBezTo>
                  <a:pt x="515" y="251"/>
                  <a:pt x="515" y="251"/>
                  <a:pt x="515" y="251"/>
                </a:cubicBezTo>
                <a:cubicBezTo>
                  <a:pt x="550" y="286"/>
                  <a:pt x="550" y="286"/>
                  <a:pt x="550" y="286"/>
                </a:cubicBezTo>
                <a:cubicBezTo>
                  <a:pt x="552" y="288"/>
                  <a:pt x="553" y="288"/>
                  <a:pt x="555" y="288"/>
                </a:cubicBezTo>
                <a:cubicBezTo>
                  <a:pt x="557" y="288"/>
                  <a:pt x="559" y="288"/>
                  <a:pt x="560" y="286"/>
                </a:cubicBezTo>
                <a:cubicBezTo>
                  <a:pt x="563" y="283"/>
                  <a:pt x="563" y="279"/>
                  <a:pt x="560" y="276"/>
                </a:cubicBezTo>
                <a:close/>
                <a:moveTo>
                  <a:pt x="392" y="43"/>
                </a:moveTo>
                <a:cubicBezTo>
                  <a:pt x="450" y="43"/>
                  <a:pt x="450" y="43"/>
                  <a:pt x="450" y="43"/>
                </a:cubicBezTo>
                <a:cubicBezTo>
                  <a:pt x="450" y="166"/>
                  <a:pt x="450" y="166"/>
                  <a:pt x="450" y="166"/>
                </a:cubicBezTo>
                <a:cubicBezTo>
                  <a:pt x="392" y="108"/>
                  <a:pt x="392" y="108"/>
                  <a:pt x="392" y="108"/>
                </a:cubicBezTo>
                <a:lnTo>
                  <a:pt x="392" y="43"/>
                </a:lnTo>
                <a:close/>
                <a:moveTo>
                  <a:pt x="501" y="553"/>
                </a:moveTo>
                <a:cubicBezTo>
                  <a:pt x="360" y="553"/>
                  <a:pt x="360" y="553"/>
                  <a:pt x="360" y="553"/>
                </a:cubicBezTo>
                <a:cubicBezTo>
                  <a:pt x="360" y="317"/>
                  <a:pt x="360" y="317"/>
                  <a:pt x="360" y="317"/>
                </a:cubicBezTo>
                <a:cubicBezTo>
                  <a:pt x="360" y="313"/>
                  <a:pt x="357" y="310"/>
                  <a:pt x="353" y="310"/>
                </a:cubicBezTo>
                <a:cubicBezTo>
                  <a:pt x="209" y="310"/>
                  <a:pt x="209" y="310"/>
                  <a:pt x="209" y="310"/>
                </a:cubicBezTo>
                <a:cubicBezTo>
                  <a:pt x="205" y="310"/>
                  <a:pt x="202" y="313"/>
                  <a:pt x="202" y="317"/>
                </a:cubicBezTo>
                <a:cubicBezTo>
                  <a:pt x="202" y="553"/>
                  <a:pt x="202" y="553"/>
                  <a:pt x="202" y="553"/>
                </a:cubicBezTo>
                <a:cubicBezTo>
                  <a:pt x="62" y="553"/>
                  <a:pt x="62" y="553"/>
                  <a:pt x="62" y="553"/>
                </a:cubicBezTo>
                <a:cubicBezTo>
                  <a:pt x="62" y="237"/>
                  <a:pt x="62" y="237"/>
                  <a:pt x="62" y="237"/>
                </a:cubicBezTo>
                <a:cubicBezTo>
                  <a:pt x="281" y="17"/>
                  <a:pt x="281" y="17"/>
                  <a:pt x="281" y="17"/>
                </a:cubicBezTo>
                <a:cubicBezTo>
                  <a:pt x="380" y="116"/>
                  <a:pt x="380" y="116"/>
                  <a:pt x="380" y="116"/>
                </a:cubicBezTo>
                <a:cubicBezTo>
                  <a:pt x="380" y="116"/>
                  <a:pt x="380" y="116"/>
                  <a:pt x="380" y="116"/>
                </a:cubicBezTo>
                <a:cubicBezTo>
                  <a:pt x="452" y="188"/>
                  <a:pt x="452" y="188"/>
                  <a:pt x="452" y="188"/>
                </a:cubicBezTo>
                <a:cubicBezTo>
                  <a:pt x="452" y="188"/>
                  <a:pt x="452" y="188"/>
                  <a:pt x="452" y="188"/>
                </a:cubicBezTo>
                <a:cubicBezTo>
                  <a:pt x="501" y="237"/>
                  <a:pt x="501" y="237"/>
                  <a:pt x="501" y="237"/>
                </a:cubicBezTo>
                <a:lnTo>
                  <a:pt x="501" y="55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F4B79"/>
              </a:solidFill>
              <a:highlight>
                <a:srgbClr val="D7E9F7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" name="Google Shape;994;p153">
            <a:extLst>
              <a:ext uri="{FF2B5EF4-FFF2-40B4-BE49-F238E27FC236}">
                <a16:creationId xmlns:a16="http://schemas.microsoft.com/office/drawing/2014/main" id="{ADF32C65-17FB-49A1-A1C5-F7AEBAEDFEB6}"/>
              </a:ext>
            </a:extLst>
          </p:cNvPr>
          <p:cNvCxnSpPr/>
          <p:nvPr/>
        </p:nvCxnSpPr>
        <p:spPr>
          <a:xfrm>
            <a:off x="352796" y="945717"/>
            <a:ext cx="823200" cy="0"/>
          </a:xfrm>
          <a:prstGeom prst="straightConnector1">
            <a:avLst/>
          </a:prstGeom>
          <a:noFill/>
          <a:ln w="38100" cap="flat" cmpd="sng">
            <a:solidFill>
              <a:srgbClr val="087482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75E96C9-FBC5-5CF6-DA90-C760C7E2F8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9553620"/>
              </p:ext>
            </p:extLst>
          </p:nvPr>
        </p:nvGraphicFramePr>
        <p:xfrm>
          <a:off x="881601" y="1200156"/>
          <a:ext cx="7673598" cy="3594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853116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153"/>
          <p:cNvSpPr txBox="1">
            <a:spLocks noGrp="1"/>
          </p:cNvSpPr>
          <p:nvPr>
            <p:ph type="sldNum" idx="12"/>
          </p:nvPr>
        </p:nvSpPr>
        <p:spPr>
          <a:xfrm>
            <a:off x="8595298" y="466319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8725" tIns="88725" rIns="88725" bIns="88725" rtlCol="0" anchor="ctr" anchorCtr="0">
            <a:noAutofit/>
          </a:bodyPr>
          <a:lstStyle/>
          <a:p>
            <a:pPr>
              <a:buClr>
                <a:schemeClr val="lt2"/>
              </a:buClr>
              <a:buSzPts val="1000"/>
            </a:pPr>
            <a:fld id="{00000000-1234-1234-1234-123412341234}" type="slidenum">
              <a:rPr lang="en"/>
              <a:pPr>
                <a:buClr>
                  <a:schemeClr val="lt2"/>
                </a:buClr>
                <a:buSzPts val="1000"/>
              </a:pPr>
              <a:t>24</a:t>
            </a:fld>
            <a:endParaRPr/>
          </a:p>
        </p:txBody>
      </p:sp>
      <p:sp>
        <p:nvSpPr>
          <p:cNvPr id="993" name="Google Shape;993;p153"/>
          <p:cNvSpPr txBox="1"/>
          <p:nvPr/>
        </p:nvSpPr>
        <p:spPr>
          <a:xfrm>
            <a:off x="339974" y="305725"/>
            <a:ext cx="8255323" cy="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000000"/>
              </a:buClr>
              <a:buSzPts val="2300"/>
            </a:pPr>
            <a:r>
              <a:rPr lang="en-US" sz="2300" b="1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How Impressions of North Dakota were Informed</a:t>
            </a:r>
            <a:endParaRPr sz="2300" b="1">
              <a:solidFill>
                <a:srgbClr val="796E66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994" name="Google Shape;994;p153"/>
          <p:cNvCxnSpPr/>
          <p:nvPr/>
        </p:nvCxnSpPr>
        <p:spPr>
          <a:xfrm>
            <a:off x="339975" y="885758"/>
            <a:ext cx="823200" cy="0"/>
          </a:xfrm>
          <a:prstGeom prst="straightConnector1">
            <a:avLst/>
          </a:prstGeom>
          <a:noFill/>
          <a:ln w="38100" cap="flat" cmpd="sng">
            <a:solidFill>
              <a:srgbClr val="087482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99B0301-44CD-990A-72B7-A5EE4D5208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1539532"/>
              </p:ext>
            </p:extLst>
          </p:nvPr>
        </p:nvGraphicFramePr>
        <p:xfrm>
          <a:off x="571499" y="1073427"/>
          <a:ext cx="7681347" cy="3893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241138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153"/>
          <p:cNvSpPr txBox="1">
            <a:spLocks noGrp="1"/>
          </p:cNvSpPr>
          <p:nvPr>
            <p:ph type="sldNum" idx="12"/>
          </p:nvPr>
        </p:nvSpPr>
        <p:spPr>
          <a:xfrm>
            <a:off x="8595298" y="466319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8725" tIns="88725" rIns="88725" bIns="88725" rtlCol="0" anchor="ctr" anchorCtr="0">
            <a:noAutofit/>
          </a:bodyPr>
          <a:lstStyle/>
          <a:p>
            <a:pPr>
              <a:buClr>
                <a:schemeClr val="lt2"/>
              </a:buClr>
              <a:buSzPts val="1000"/>
            </a:pPr>
            <a:fld id="{00000000-1234-1234-1234-123412341234}" type="slidenum">
              <a:rPr lang="en"/>
              <a:pPr>
                <a:buClr>
                  <a:schemeClr val="lt2"/>
                </a:buClr>
                <a:buSzPts val="1000"/>
              </a:pPr>
              <a:t>25</a:t>
            </a:fld>
            <a:endParaRPr/>
          </a:p>
        </p:txBody>
      </p:sp>
      <p:sp>
        <p:nvSpPr>
          <p:cNvPr id="993" name="Google Shape;993;p153"/>
          <p:cNvSpPr txBox="1"/>
          <p:nvPr/>
        </p:nvSpPr>
        <p:spPr>
          <a:xfrm>
            <a:off x="339974" y="305725"/>
            <a:ext cx="8255323" cy="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000000"/>
              </a:buClr>
              <a:buSzPts val="2300"/>
            </a:pPr>
            <a:r>
              <a:rPr lang="en-US" sz="2300" b="1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Social Media Channels to Expand Your Influence</a:t>
            </a:r>
          </a:p>
        </p:txBody>
      </p:sp>
      <p:cxnSp>
        <p:nvCxnSpPr>
          <p:cNvPr id="994" name="Google Shape;994;p153"/>
          <p:cNvCxnSpPr/>
          <p:nvPr/>
        </p:nvCxnSpPr>
        <p:spPr>
          <a:xfrm>
            <a:off x="339975" y="885758"/>
            <a:ext cx="823200" cy="0"/>
          </a:xfrm>
          <a:prstGeom prst="straightConnector1">
            <a:avLst/>
          </a:prstGeom>
          <a:noFill/>
          <a:ln w="38100" cap="flat" cmpd="sng">
            <a:solidFill>
              <a:srgbClr val="08748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46E948E-C42A-18E7-6713-FC782CFF9ACF}"/>
              </a:ext>
            </a:extLst>
          </p:cNvPr>
          <p:cNvSpPr txBox="1"/>
          <p:nvPr/>
        </p:nvSpPr>
        <p:spPr>
          <a:xfrm>
            <a:off x="1035489" y="1380272"/>
            <a:ext cx="1792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>
                <a:solidFill>
                  <a:srgbClr val="796E66"/>
                </a:solidFill>
                <a:latin typeface="Montserrat" panose="00000500000000000000" pitchFamily="2" charset="0"/>
              </a:rPr>
              <a:t>Employment </a:t>
            </a:r>
          </a:p>
          <a:p>
            <a:pPr algn="ctr"/>
            <a:r>
              <a:rPr lang="en-US" sz="1600" i="1">
                <a:solidFill>
                  <a:srgbClr val="796E66"/>
                </a:solidFill>
                <a:latin typeface="Montserrat" panose="00000500000000000000" pitchFamily="2" charset="0"/>
              </a:rPr>
              <a:t>Opportunities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89EE6653-0C80-3745-F694-D399E0F0F5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7656"/>
          <a:stretch/>
        </p:blipFill>
        <p:spPr>
          <a:xfrm>
            <a:off x="3637741" y="669811"/>
            <a:ext cx="1912271" cy="9251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6412FF-8857-048B-CE41-B0933BB9F210}"/>
              </a:ext>
            </a:extLst>
          </p:cNvPr>
          <p:cNvSpPr txBox="1"/>
          <p:nvPr/>
        </p:nvSpPr>
        <p:spPr>
          <a:xfrm>
            <a:off x="3904075" y="1591704"/>
            <a:ext cx="1497641" cy="584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197" b="1">
                <a:solidFill>
                  <a:srgbClr val="087482"/>
                </a:solidFill>
                <a:latin typeface="Montserrat" pitchFamily="2" charset="77"/>
              </a:rPr>
              <a:t>59%</a:t>
            </a:r>
            <a:endParaRPr lang="en-US" sz="3197">
              <a:solidFill>
                <a:srgbClr val="087482"/>
              </a:solidFill>
              <a:latin typeface="Montserrat" pitchFamily="2" charset="77"/>
            </a:endParaRPr>
          </a:p>
        </p:txBody>
      </p:sp>
      <p:pic>
        <p:nvPicPr>
          <p:cNvPr id="7" name="Picture 5" descr="Logo&#10;&#10;Description automatically generated">
            <a:extLst>
              <a:ext uri="{FF2B5EF4-FFF2-40B4-BE49-F238E27FC236}">
                <a16:creationId xmlns:a16="http://schemas.microsoft.com/office/drawing/2014/main" id="{3FD97005-9261-B779-B794-8C34238F3F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719" y="1146580"/>
            <a:ext cx="1282674" cy="3150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E0398AA-3F52-8B56-4236-F3457670C40E}"/>
              </a:ext>
            </a:extLst>
          </p:cNvPr>
          <p:cNvSpPr txBox="1"/>
          <p:nvPr/>
        </p:nvSpPr>
        <p:spPr>
          <a:xfrm>
            <a:off x="5593763" y="1585196"/>
            <a:ext cx="1497641" cy="584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197" b="1">
                <a:solidFill>
                  <a:srgbClr val="087482"/>
                </a:solidFill>
                <a:latin typeface="Montserrat" pitchFamily="2" charset="77"/>
              </a:rPr>
              <a:t>41%</a:t>
            </a:r>
            <a:endParaRPr lang="en-US" sz="3197">
              <a:solidFill>
                <a:srgbClr val="087482"/>
              </a:solidFill>
              <a:latin typeface="Montserrat" pitchFamily="2" charset="77"/>
            </a:endParaRPr>
          </a:p>
        </p:txBody>
      </p:sp>
      <p:pic>
        <p:nvPicPr>
          <p:cNvPr id="9" name="Picture 6" descr="Logo&#10;&#10;Description automatically generated">
            <a:extLst>
              <a:ext uri="{FF2B5EF4-FFF2-40B4-BE49-F238E27FC236}">
                <a16:creationId xmlns:a16="http://schemas.microsoft.com/office/drawing/2014/main" id="{3CAC2D83-3B81-05D9-A88A-51A7B4A69A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1111" y="1035639"/>
            <a:ext cx="1317331" cy="49549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E6B6516-8A12-E004-DF9F-B8EA19D82BB5}"/>
              </a:ext>
            </a:extLst>
          </p:cNvPr>
          <p:cNvSpPr txBox="1"/>
          <p:nvPr/>
        </p:nvSpPr>
        <p:spPr>
          <a:xfrm>
            <a:off x="7450051" y="1551844"/>
            <a:ext cx="1149053" cy="584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197" b="1">
                <a:solidFill>
                  <a:srgbClr val="087482"/>
                </a:solidFill>
                <a:latin typeface="Montserrat" pitchFamily="2" charset="77"/>
              </a:rPr>
              <a:t>36%</a:t>
            </a:r>
            <a:endParaRPr lang="en-US" sz="3197">
              <a:solidFill>
                <a:srgbClr val="087482"/>
              </a:solidFill>
              <a:latin typeface="Montserra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8705B6-A952-18B3-7960-8C200C319BB4}"/>
              </a:ext>
            </a:extLst>
          </p:cNvPr>
          <p:cNvSpPr txBox="1"/>
          <p:nvPr/>
        </p:nvSpPr>
        <p:spPr>
          <a:xfrm>
            <a:off x="1091148" y="2649208"/>
            <a:ext cx="17928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>
                <a:solidFill>
                  <a:srgbClr val="796E66"/>
                </a:solidFill>
                <a:latin typeface="Montserrat" panose="00000500000000000000" pitchFamily="2" charset="0"/>
              </a:rPr>
              <a:t>Relocation</a:t>
            </a: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F0ABA7D8-EAAA-F60C-D3D9-FE60BCA1A1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7656"/>
          <a:stretch/>
        </p:blipFill>
        <p:spPr>
          <a:xfrm>
            <a:off x="3696759" y="1883821"/>
            <a:ext cx="1912271" cy="92514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2529FFD-C416-45F7-0AF6-AE669375B424}"/>
              </a:ext>
            </a:extLst>
          </p:cNvPr>
          <p:cNvSpPr txBox="1"/>
          <p:nvPr/>
        </p:nvSpPr>
        <p:spPr>
          <a:xfrm>
            <a:off x="3904075" y="2818485"/>
            <a:ext cx="1497641" cy="584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197" b="1">
                <a:solidFill>
                  <a:srgbClr val="087482"/>
                </a:solidFill>
                <a:latin typeface="Montserrat" pitchFamily="2" charset="77"/>
              </a:rPr>
              <a:t>57%</a:t>
            </a:r>
            <a:endParaRPr lang="en-US" sz="3197">
              <a:solidFill>
                <a:srgbClr val="087482"/>
              </a:solidFill>
              <a:latin typeface="Montserrat" pitchFamily="2" charset="77"/>
            </a:endParaRPr>
          </a:p>
        </p:txBody>
      </p:sp>
      <p:pic>
        <p:nvPicPr>
          <p:cNvPr id="14" name="Picture 6" descr="Logo&#10;&#10;Description automatically generated">
            <a:extLst>
              <a:ext uri="{FF2B5EF4-FFF2-40B4-BE49-F238E27FC236}">
                <a16:creationId xmlns:a16="http://schemas.microsoft.com/office/drawing/2014/main" id="{B32E670F-4409-79D9-EC53-1806AAA2D6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2390" y="2313477"/>
            <a:ext cx="1317331" cy="49549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307FB34-5C7F-E5E6-8186-E80B5B3F0813}"/>
              </a:ext>
            </a:extLst>
          </p:cNvPr>
          <p:cNvSpPr txBox="1"/>
          <p:nvPr/>
        </p:nvSpPr>
        <p:spPr>
          <a:xfrm>
            <a:off x="5609030" y="2802230"/>
            <a:ext cx="1497641" cy="584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197" b="1">
                <a:solidFill>
                  <a:srgbClr val="087482"/>
                </a:solidFill>
                <a:latin typeface="Montserrat" pitchFamily="2" charset="77"/>
              </a:rPr>
              <a:t>45%</a:t>
            </a:r>
            <a:endParaRPr lang="en-US" sz="3197">
              <a:solidFill>
                <a:srgbClr val="087482"/>
              </a:solidFill>
              <a:latin typeface="Montserrat" pitchFamily="2" charset="77"/>
            </a:endParaRPr>
          </a:p>
        </p:txBody>
      </p:sp>
      <p:pic>
        <p:nvPicPr>
          <p:cNvPr id="16" name="Picture 11">
            <a:extLst>
              <a:ext uri="{FF2B5EF4-FFF2-40B4-BE49-F238E27FC236}">
                <a16:creationId xmlns:a16="http://schemas.microsoft.com/office/drawing/2014/main" id="{67C5D399-A34E-6289-5625-748ED7AEF7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6163" y="2403282"/>
            <a:ext cx="1112279" cy="31587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5F4CCF5-9861-5385-06A6-DDEAFFAB4963}"/>
              </a:ext>
            </a:extLst>
          </p:cNvPr>
          <p:cNvSpPr txBox="1"/>
          <p:nvPr/>
        </p:nvSpPr>
        <p:spPr>
          <a:xfrm>
            <a:off x="7275756" y="2818485"/>
            <a:ext cx="1497641" cy="584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197" b="1">
                <a:solidFill>
                  <a:srgbClr val="087482"/>
                </a:solidFill>
                <a:latin typeface="Montserrat" pitchFamily="2" charset="77"/>
              </a:rPr>
              <a:t>41%</a:t>
            </a:r>
            <a:endParaRPr lang="en-US" sz="3197">
              <a:solidFill>
                <a:srgbClr val="087482"/>
              </a:solidFill>
              <a:latin typeface="Montserrat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7A18AC-4CC3-350F-5099-BE3DB253BDB7}"/>
              </a:ext>
            </a:extLst>
          </p:cNvPr>
          <p:cNvSpPr txBox="1"/>
          <p:nvPr/>
        </p:nvSpPr>
        <p:spPr>
          <a:xfrm>
            <a:off x="1058557" y="3919188"/>
            <a:ext cx="17928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>
                <a:solidFill>
                  <a:srgbClr val="796E66"/>
                </a:solidFill>
                <a:latin typeface="Montserrat" panose="00000500000000000000" pitchFamily="2" charset="0"/>
              </a:rPr>
              <a:t>Travel</a:t>
            </a:r>
          </a:p>
        </p:txBody>
      </p:sp>
      <p:pic>
        <p:nvPicPr>
          <p:cNvPr id="19" name="Picture 18" descr="Logo&#10;&#10;Description automatically generated">
            <a:extLst>
              <a:ext uri="{FF2B5EF4-FFF2-40B4-BE49-F238E27FC236}">
                <a16:creationId xmlns:a16="http://schemas.microsoft.com/office/drawing/2014/main" id="{DB66B2F3-9FB2-32F7-F71F-57030ACB74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7656"/>
          <a:stretch/>
        </p:blipFill>
        <p:spPr>
          <a:xfrm>
            <a:off x="3681492" y="3105665"/>
            <a:ext cx="1912271" cy="92514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4202D48-AED3-E6D2-5AD7-F87183586E21}"/>
              </a:ext>
            </a:extLst>
          </p:cNvPr>
          <p:cNvSpPr txBox="1"/>
          <p:nvPr/>
        </p:nvSpPr>
        <p:spPr>
          <a:xfrm>
            <a:off x="3911677" y="4019264"/>
            <a:ext cx="1497641" cy="584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197" b="1">
                <a:solidFill>
                  <a:srgbClr val="087482"/>
                </a:solidFill>
                <a:latin typeface="Montserrat" pitchFamily="2" charset="77"/>
              </a:rPr>
              <a:t>56%</a:t>
            </a:r>
            <a:endParaRPr lang="en-US" sz="3197">
              <a:solidFill>
                <a:srgbClr val="087482"/>
              </a:solidFill>
              <a:latin typeface="Montserrat" pitchFamily="2" charset="77"/>
            </a:endParaRPr>
          </a:p>
        </p:txBody>
      </p:sp>
      <p:pic>
        <p:nvPicPr>
          <p:cNvPr id="21" name="Picture 6" descr="Logo&#10;&#10;Description automatically generated">
            <a:extLst>
              <a:ext uri="{FF2B5EF4-FFF2-40B4-BE49-F238E27FC236}">
                <a16:creationId xmlns:a16="http://schemas.microsoft.com/office/drawing/2014/main" id="{84F41A0F-DF86-C6C5-29DE-BB677856F4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9185" y="3523773"/>
            <a:ext cx="1317331" cy="49549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ECC9B75-A7BB-0061-EFD1-887B706D4642}"/>
              </a:ext>
            </a:extLst>
          </p:cNvPr>
          <p:cNvSpPr txBox="1"/>
          <p:nvPr/>
        </p:nvSpPr>
        <p:spPr>
          <a:xfrm>
            <a:off x="5652390" y="4012039"/>
            <a:ext cx="1497641" cy="584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197" b="1">
                <a:solidFill>
                  <a:srgbClr val="087482"/>
                </a:solidFill>
                <a:latin typeface="Montserrat" pitchFamily="2" charset="77"/>
              </a:rPr>
              <a:t>51%</a:t>
            </a:r>
            <a:endParaRPr lang="en-US" sz="3197">
              <a:solidFill>
                <a:srgbClr val="087482"/>
              </a:solidFill>
              <a:latin typeface="Montserrat" pitchFamily="2" charset="77"/>
            </a:endParaRPr>
          </a:p>
        </p:txBody>
      </p:sp>
      <p:pic>
        <p:nvPicPr>
          <p:cNvPr id="23" name="Picture 11">
            <a:extLst>
              <a:ext uri="{FF2B5EF4-FFF2-40B4-BE49-F238E27FC236}">
                <a16:creationId xmlns:a16="http://schemas.microsoft.com/office/drawing/2014/main" id="{DC77132C-8E65-E179-9CE8-3CEF73239A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0051" y="3646652"/>
            <a:ext cx="1112279" cy="31587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B5EC346-C851-89E5-34A1-4980AB91FE49}"/>
              </a:ext>
            </a:extLst>
          </p:cNvPr>
          <p:cNvSpPr txBox="1"/>
          <p:nvPr/>
        </p:nvSpPr>
        <p:spPr>
          <a:xfrm>
            <a:off x="7257369" y="3974769"/>
            <a:ext cx="1497641" cy="584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197" b="1">
                <a:solidFill>
                  <a:srgbClr val="087482"/>
                </a:solidFill>
                <a:latin typeface="Montserrat" pitchFamily="2" charset="77"/>
              </a:rPr>
              <a:t>45%</a:t>
            </a:r>
            <a:endParaRPr lang="en-US" sz="3197">
              <a:solidFill>
                <a:srgbClr val="087482"/>
              </a:solidFill>
              <a:latin typeface="Montserrat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2209F0-EC62-8BE4-F63A-F6E4209E3D60}"/>
              </a:ext>
            </a:extLst>
          </p:cNvPr>
          <p:cNvSpPr txBox="1"/>
          <p:nvPr/>
        </p:nvSpPr>
        <p:spPr>
          <a:xfrm>
            <a:off x="6483421" y="4837775"/>
            <a:ext cx="22899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>
                <a:solidFill>
                  <a:srgbClr val="796E66"/>
                </a:solidFill>
                <a:latin typeface="Montserrat" panose="00000500000000000000" pitchFamily="2" charset="0"/>
              </a:rPr>
              <a:t>Source: DCI’s Talent Wars, 2022</a:t>
            </a:r>
          </a:p>
        </p:txBody>
      </p:sp>
    </p:spTree>
    <p:extLst>
      <p:ext uri="{BB962C8B-B14F-4D97-AF65-F5344CB8AC3E}">
        <p14:creationId xmlns:p14="http://schemas.microsoft.com/office/powerpoint/2010/main" val="20028058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117"/>
          <p:cNvSpPr txBox="1"/>
          <p:nvPr/>
        </p:nvSpPr>
        <p:spPr>
          <a:xfrm>
            <a:off x="656101" y="657441"/>
            <a:ext cx="7831800" cy="3828600"/>
          </a:xfrm>
          <a:prstGeom prst="rect">
            <a:avLst/>
          </a:prstGeom>
          <a:solidFill>
            <a:srgbClr val="796E66"/>
          </a:solidFill>
          <a:ln>
            <a:noFill/>
          </a:ln>
        </p:spPr>
        <p:txBody>
          <a:bodyPr spcFirstLastPara="1" wrap="square" lIns="68225" tIns="34100" rIns="68225" bIns="34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Key Findings</a:t>
            </a:r>
            <a:endParaRPr sz="360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7" name="Google Shape;617;p117"/>
          <p:cNvSpPr txBox="1">
            <a:spLocks noGrp="1"/>
          </p:cNvSpPr>
          <p:nvPr>
            <p:ph type="sldNum" idx="12"/>
          </p:nvPr>
        </p:nvSpPr>
        <p:spPr>
          <a:xfrm>
            <a:off x="8595298" y="466265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700" tIns="88700" rIns="88700" bIns="88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" sz="1000">
                <a:solidFill>
                  <a:srgbClr val="ADADAD"/>
                </a:solidFill>
              </a:rPr>
              <a:t>26</a:t>
            </a:fld>
            <a:endParaRPr sz="1000">
              <a:solidFill>
                <a:srgbClr val="ADADAD"/>
              </a:solidFill>
            </a:endParaRPr>
          </a:p>
        </p:txBody>
      </p:sp>
      <p:cxnSp>
        <p:nvCxnSpPr>
          <p:cNvPr id="618" name="Google Shape;618;p117"/>
          <p:cNvCxnSpPr/>
          <p:nvPr/>
        </p:nvCxnSpPr>
        <p:spPr>
          <a:xfrm>
            <a:off x="748541" y="2964924"/>
            <a:ext cx="1723800" cy="0"/>
          </a:xfrm>
          <a:prstGeom prst="straightConnector1">
            <a:avLst/>
          </a:prstGeom>
          <a:noFill/>
          <a:ln w="38100" cap="flat" cmpd="sng">
            <a:solidFill>
              <a:srgbClr val="087482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9049171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153"/>
          <p:cNvSpPr txBox="1">
            <a:spLocks noGrp="1"/>
          </p:cNvSpPr>
          <p:nvPr>
            <p:ph type="sldNum" idx="12"/>
          </p:nvPr>
        </p:nvSpPr>
        <p:spPr>
          <a:xfrm>
            <a:off x="8595298" y="466319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8725" tIns="88725" rIns="88725" bIns="88725" rtlCol="0" anchor="ctr" anchorCtr="0">
            <a:noAutofit/>
          </a:bodyPr>
          <a:lstStyle/>
          <a:p>
            <a:pPr>
              <a:buClr>
                <a:schemeClr val="lt2"/>
              </a:buClr>
              <a:buSzPts val="1000"/>
            </a:pPr>
            <a:fld id="{00000000-1234-1234-1234-123412341234}" type="slidenum">
              <a:rPr lang="en"/>
              <a:pPr>
                <a:buClr>
                  <a:schemeClr val="lt2"/>
                </a:buClr>
                <a:buSzPts val="1000"/>
              </a:pPr>
              <a:t>27</a:t>
            </a:fld>
            <a:endParaRPr/>
          </a:p>
        </p:txBody>
      </p:sp>
      <p:sp>
        <p:nvSpPr>
          <p:cNvPr id="993" name="Google Shape;993;p153"/>
          <p:cNvSpPr txBox="1"/>
          <p:nvPr/>
        </p:nvSpPr>
        <p:spPr>
          <a:xfrm>
            <a:off x="339975" y="305725"/>
            <a:ext cx="6783124" cy="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000000"/>
              </a:buClr>
              <a:buSzPts val="2300"/>
            </a:pPr>
            <a:r>
              <a:rPr lang="en-US" sz="2300" b="1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Key </a:t>
            </a:r>
            <a:r>
              <a:rPr lang="en-US" sz="2300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Findings</a:t>
            </a:r>
            <a:endParaRPr sz="2300">
              <a:solidFill>
                <a:srgbClr val="796E66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994" name="Google Shape;994;p153"/>
          <p:cNvCxnSpPr/>
          <p:nvPr/>
        </p:nvCxnSpPr>
        <p:spPr>
          <a:xfrm>
            <a:off x="339975" y="885758"/>
            <a:ext cx="823200" cy="0"/>
          </a:xfrm>
          <a:prstGeom prst="straightConnector1">
            <a:avLst/>
          </a:prstGeom>
          <a:noFill/>
          <a:ln w="38100" cap="flat" cmpd="sng">
            <a:solidFill>
              <a:srgbClr val="08748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D2E460B-454B-4CB1-B8AE-B53D88EC1FBA}"/>
              </a:ext>
            </a:extLst>
          </p:cNvPr>
          <p:cNvSpPr txBox="1"/>
          <p:nvPr/>
        </p:nvSpPr>
        <p:spPr>
          <a:xfrm>
            <a:off x="489504" y="4444704"/>
            <a:ext cx="81649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4"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</a:endParaRPr>
          </a:p>
          <a:p>
            <a:pPr marL="342900" indent="-342900">
              <a:buFont typeface="+mj-lt"/>
              <a:buAutoNum type="arabicPeriod" startAt="4"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</a:endParaRPr>
          </a:p>
          <a:p>
            <a:pPr marL="342900" indent="-342900">
              <a:buFont typeface="+mj-lt"/>
              <a:buAutoNum type="arabicPeriod" startAt="4"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</a:endParaRPr>
          </a:p>
          <a:p>
            <a:pPr marL="342900" indent="-342900">
              <a:buFont typeface="+mj-lt"/>
              <a:buAutoNum type="arabicPeriod" startAt="4"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</a:endParaRPr>
          </a:p>
          <a:p>
            <a:pPr marL="342900" indent="-342900">
              <a:buFont typeface="+mj-lt"/>
              <a:buAutoNum type="arabicPeriod" startAt="4"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</a:endParaRPr>
          </a:p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	</a:t>
            </a:r>
          </a:p>
          <a:p>
            <a:pPr marL="342900" indent="-342900">
              <a:buFont typeface="+mj-lt"/>
              <a:buAutoNum type="arabicPeriod"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</a:endParaRPr>
          </a:p>
          <a:p>
            <a:pPr lvl="5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</a:endParaRPr>
          </a:p>
          <a:p>
            <a:pPr lvl="3"/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9BBB5A-3277-4E26-AEFD-02C3773CE725}"/>
              </a:ext>
            </a:extLst>
          </p:cNvPr>
          <p:cNvSpPr txBox="1"/>
          <p:nvPr/>
        </p:nvSpPr>
        <p:spPr>
          <a:xfrm>
            <a:off x="371108" y="1034683"/>
            <a:ext cx="8224190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Clr>
                <a:schemeClr val="tx1">
                  <a:lumMod val="50000"/>
                  <a:lumOff val="50000"/>
                </a:schemeClr>
              </a:buClr>
              <a:buFont typeface="+mj-lt"/>
              <a:buAutoNum type="arabicPeriod"/>
            </a:pPr>
            <a:r>
              <a:rPr lang="en-US">
                <a:solidFill>
                  <a:srgbClr val="796E66"/>
                </a:solidFill>
                <a:latin typeface="Montserrat Light" panose="00000400000000000000" pitchFamily="2" charset="0"/>
                <a:cs typeface="Helvetica" panose="020B0604020202020204" pitchFamily="34" charset="0"/>
              </a:rPr>
              <a:t>Perceptions of the state are moderate but largely driven by a lack of familiarity.</a:t>
            </a:r>
          </a:p>
          <a:p>
            <a:pPr marL="342900" indent="-342900">
              <a:spcAft>
                <a:spcPts val="1800"/>
              </a:spcAft>
              <a:buClr>
                <a:schemeClr val="tx1">
                  <a:lumMod val="50000"/>
                  <a:lumOff val="50000"/>
                </a:schemeClr>
              </a:buClr>
              <a:buFont typeface="+mj-lt"/>
              <a:buAutoNum type="arabicPeriod"/>
            </a:pPr>
            <a:r>
              <a:rPr lang="en-US">
                <a:solidFill>
                  <a:srgbClr val="796E66"/>
                </a:solidFill>
                <a:latin typeface="Montserrat Light" panose="00000400000000000000" pitchFamily="2" charset="0"/>
                <a:cs typeface="Helvetica" panose="020B0604020202020204" pitchFamily="34" charset="0"/>
              </a:rPr>
              <a:t>The depth/breadth of industry sectors and career opportunities in North Dakota are largely unknown among talent. The state is perceived more favorably as a place to visit and live. </a:t>
            </a:r>
          </a:p>
          <a:p>
            <a:pPr marL="342900" indent="-342900">
              <a:spcAft>
                <a:spcPts val="1800"/>
              </a:spcAft>
              <a:buClr>
                <a:schemeClr val="tx1">
                  <a:lumMod val="50000"/>
                  <a:lumOff val="50000"/>
                </a:schemeClr>
              </a:buClr>
              <a:buFont typeface="+mj-lt"/>
              <a:buAutoNum type="arabicPeriod"/>
            </a:pPr>
            <a:r>
              <a:rPr lang="en-US">
                <a:solidFill>
                  <a:srgbClr val="796E66"/>
                </a:solidFill>
                <a:latin typeface="Montserrat Light" panose="00000400000000000000" pitchFamily="2" charset="0"/>
                <a:cs typeface="Helvetica" panose="020B0604020202020204" pitchFamily="34" charset="0"/>
              </a:rPr>
              <a:t>Talent is reprioritizing the importance of lifestyle-related factors and North Dakota is well-positioned to capitalize on its quality of life.</a:t>
            </a:r>
          </a:p>
          <a:p>
            <a:pPr marL="342900" indent="-342900">
              <a:spcAft>
                <a:spcPts val="1800"/>
              </a:spcAft>
              <a:buClr>
                <a:schemeClr val="tx1">
                  <a:lumMod val="50000"/>
                  <a:lumOff val="50000"/>
                </a:schemeClr>
              </a:buClr>
              <a:buFont typeface="+mj-lt"/>
              <a:buAutoNum type="arabicPeriod"/>
            </a:pPr>
            <a:r>
              <a:rPr lang="en-US">
                <a:solidFill>
                  <a:srgbClr val="796E66"/>
                </a:solidFill>
                <a:latin typeface="Montserrat Light" panose="00000400000000000000" pitchFamily="2" charset="0"/>
                <a:cs typeface="Helvetica" panose="020B0604020202020204" pitchFamily="34" charset="0"/>
              </a:rPr>
              <a:t>First-hand experience is critical in influencing perceptions of an area and North Dakota has a significant opportunity to appeal to visitors in-destination who are there to experience the state’s outdoor recreation, historical and cultural assets.  While in-destination, messaging on lifestyle and career-related assets is encouraged to reach this target audience.</a:t>
            </a:r>
          </a:p>
          <a:p>
            <a:pPr marL="342900" indent="-342900">
              <a:spcAft>
                <a:spcPts val="1800"/>
              </a:spcAft>
              <a:buClr>
                <a:schemeClr val="tx1">
                  <a:lumMod val="50000"/>
                  <a:lumOff val="50000"/>
                </a:schemeClr>
              </a:buClr>
              <a:buFont typeface="+mj-lt"/>
              <a:buAutoNum type="arabicPeriod"/>
            </a:pPr>
            <a:r>
              <a:rPr lang="en-US">
                <a:solidFill>
                  <a:srgbClr val="796E66"/>
                </a:solidFill>
                <a:latin typeface="Montserrat Light" panose="00000400000000000000" pitchFamily="2" charset="0"/>
                <a:cs typeface="Helvetica" panose="020B0604020202020204" pitchFamily="34" charset="0"/>
              </a:rPr>
              <a:t>Messaging should be tailored to platforms most utilized by talent but does not have to be customized by region.</a:t>
            </a:r>
            <a:endParaRPr lang="en-US">
              <a:solidFill>
                <a:srgbClr val="003057"/>
              </a:solidFill>
              <a:latin typeface="Montserrat Light" panose="00000400000000000000" pitchFamily="2" charset="0"/>
              <a:cs typeface="Helvetica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4281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153"/>
          <p:cNvSpPr txBox="1">
            <a:spLocks noGrp="1"/>
          </p:cNvSpPr>
          <p:nvPr>
            <p:ph type="sldNum" idx="12"/>
          </p:nvPr>
        </p:nvSpPr>
        <p:spPr>
          <a:xfrm>
            <a:off x="8595298" y="466319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8725" tIns="88725" rIns="88725" bIns="88725" rtlCol="0" anchor="ctr" anchorCtr="0">
            <a:noAutofit/>
          </a:bodyPr>
          <a:lstStyle/>
          <a:p>
            <a:pPr>
              <a:buClr>
                <a:schemeClr val="lt2"/>
              </a:buClr>
              <a:buSzPts val="1000"/>
            </a:pPr>
            <a:fld id="{00000000-1234-1234-1234-123412341234}" type="slidenum">
              <a:rPr lang="en"/>
              <a:pPr>
                <a:buClr>
                  <a:schemeClr val="lt2"/>
                </a:buClr>
                <a:buSzPts val="1000"/>
              </a:pPr>
              <a:t>28</a:t>
            </a:fld>
            <a:endParaRPr/>
          </a:p>
        </p:txBody>
      </p:sp>
      <p:sp>
        <p:nvSpPr>
          <p:cNvPr id="993" name="Google Shape;993;p153"/>
          <p:cNvSpPr txBox="1"/>
          <p:nvPr/>
        </p:nvSpPr>
        <p:spPr>
          <a:xfrm>
            <a:off x="339975" y="305725"/>
            <a:ext cx="6783124" cy="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000000"/>
              </a:buClr>
              <a:buSzPts val="2300"/>
            </a:pPr>
            <a:r>
              <a:rPr lang="en-US" sz="2300" b="1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Key </a:t>
            </a:r>
            <a:r>
              <a:rPr lang="en-US" sz="2300">
                <a:solidFill>
                  <a:srgbClr val="796E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Findings</a:t>
            </a:r>
            <a:endParaRPr sz="2300">
              <a:solidFill>
                <a:srgbClr val="796E66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994" name="Google Shape;994;p153"/>
          <p:cNvCxnSpPr/>
          <p:nvPr/>
        </p:nvCxnSpPr>
        <p:spPr>
          <a:xfrm>
            <a:off x="339975" y="885758"/>
            <a:ext cx="823200" cy="0"/>
          </a:xfrm>
          <a:prstGeom prst="straightConnector1">
            <a:avLst/>
          </a:prstGeom>
          <a:noFill/>
          <a:ln w="38100" cap="flat" cmpd="sng">
            <a:solidFill>
              <a:srgbClr val="08748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D2E460B-454B-4CB1-B8AE-B53D88EC1FBA}"/>
              </a:ext>
            </a:extLst>
          </p:cNvPr>
          <p:cNvSpPr txBox="1"/>
          <p:nvPr/>
        </p:nvSpPr>
        <p:spPr>
          <a:xfrm>
            <a:off x="489504" y="4444704"/>
            <a:ext cx="81649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4"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</a:endParaRPr>
          </a:p>
          <a:p>
            <a:pPr marL="342900" indent="-342900">
              <a:buFont typeface="+mj-lt"/>
              <a:buAutoNum type="arabicPeriod" startAt="4"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</a:endParaRPr>
          </a:p>
          <a:p>
            <a:pPr marL="342900" indent="-342900">
              <a:buFont typeface="+mj-lt"/>
              <a:buAutoNum type="arabicPeriod" startAt="4"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</a:endParaRPr>
          </a:p>
          <a:p>
            <a:pPr marL="342900" indent="-342900">
              <a:buFont typeface="+mj-lt"/>
              <a:buAutoNum type="arabicPeriod" startAt="4"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</a:endParaRPr>
          </a:p>
          <a:p>
            <a:pPr marL="342900" indent="-342900">
              <a:buFont typeface="+mj-lt"/>
              <a:buAutoNum type="arabicPeriod" startAt="4"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</a:endParaRPr>
          </a:p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	</a:t>
            </a:r>
          </a:p>
          <a:p>
            <a:pPr marL="342900" indent="-342900">
              <a:buFont typeface="+mj-lt"/>
              <a:buAutoNum type="arabicPeriod"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</a:endParaRPr>
          </a:p>
          <a:p>
            <a:pPr lvl="5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</a:endParaRPr>
          </a:p>
          <a:p>
            <a:pPr lvl="3"/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9BBB5A-3277-4E26-AEFD-02C3773CE725}"/>
              </a:ext>
            </a:extLst>
          </p:cNvPr>
          <p:cNvSpPr txBox="1"/>
          <p:nvPr/>
        </p:nvSpPr>
        <p:spPr>
          <a:xfrm>
            <a:off x="371108" y="1034683"/>
            <a:ext cx="8224190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Clr>
                <a:schemeClr val="tx1">
                  <a:lumMod val="50000"/>
                  <a:lumOff val="50000"/>
                </a:schemeClr>
              </a:buClr>
              <a:buFont typeface="+mj-lt"/>
              <a:buAutoNum type="arabicPeriod" startAt="6"/>
            </a:pPr>
            <a:r>
              <a:rPr lang="en-US">
                <a:solidFill>
                  <a:srgbClr val="796E66"/>
                </a:solidFill>
                <a:latin typeface="Montserrat Light" panose="00000400000000000000" pitchFamily="2" charset="0"/>
                <a:cs typeface="Helvetica" panose="020B0604020202020204" pitchFamily="34" charset="0"/>
              </a:rPr>
              <a:t>The talent most interested in relocating to the state are more “settled” and established in their career and family-life.</a:t>
            </a:r>
          </a:p>
          <a:p>
            <a:pPr marL="342900" indent="-342900">
              <a:spcAft>
                <a:spcPts val="1800"/>
              </a:spcAft>
              <a:buClr>
                <a:schemeClr val="tx1">
                  <a:lumMod val="50000"/>
                  <a:lumOff val="50000"/>
                </a:schemeClr>
              </a:buClr>
              <a:buFont typeface="+mj-lt"/>
              <a:buAutoNum type="arabicPeriod" startAt="6"/>
            </a:pPr>
            <a:r>
              <a:rPr lang="en-US">
                <a:solidFill>
                  <a:srgbClr val="796E66"/>
                </a:solidFill>
                <a:latin typeface="Montserrat Light" panose="00000400000000000000" pitchFamily="2" charset="0"/>
                <a:cs typeface="Helvetica" panose="020B0604020202020204" pitchFamily="34" charset="0"/>
              </a:rPr>
              <a:t>Messaging and marketing needs to leverage perceived strengths and counteract misperceptions.</a:t>
            </a:r>
          </a:p>
          <a:p>
            <a:pPr marL="914400" lvl="1" indent="-457200"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rgbClr val="796E66"/>
                </a:solidFill>
                <a:latin typeface="Montserrat Light" panose="00000400000000000000" pitchFamily="2" charset="0"/>
                <a:cs typeface="Helvetica" panose="020B0604020202020204" pitchFamily="34" charset="0"/>
              </a:rPr>
              <a:t>Embrace the cold. Consider messaging as a “climate haven”</a:t>
            </a:r>
          </a:p>
          <a:p>
            <a:pPr marL="914400" lvl="1" indent="-457200"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rgbClr val="796E66"/>
                </a:solidFill>
                <a:latin typeface="Montserrat Light" panose="00000400000000000000" pitchFamily="2" charset="0"/>
                <a:cs typeface="Helvetica" panose="020B0604020202020204" pitchFamily="34" charset="0"/>
              </a:rPr>
              <a:t>Arming employers with information to sell state/regions to prospective employees will be important.</a:t>
            </a:r>
          </a:p>
          <a:p>
            <a:pPr marL="914400" lvl="1" indent="-457200"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rgbClr val="796E66"/>
                </a:solidFill>
                <a:latin typeface="Montserrat Light" panose="00000400000000000000" pitchFamily="2" charset="0"/>
                <a:cs typeface="Helvetica" panose="020B0604020202020204" pitchFamily="34" charset="0"/>
              </a:rPr>
              <a:t>Affordability particularly relative to salaries (don’t market as a “cheap” location but rather “value-driven”.</a:t>
            </a:r>
          </a:p>
          <a:p>
            <a:pPr marL="914400" lvl="1" indent="-457200"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rgbClr val="796E66"/>
                </a:solidFill>
                <a:latin typeface="Montserrat Light" panose="00000400000000000000" pitchFamily="2" charset="0"/>
                <a:cs typeface="Helvetica" panose="020B0604020202020204" pitchFamily="34" charset="0"/>
              </a:rPr>
              <a:t>Depth/breadth of industry sectors and job opportunities </a:t>
            </a:r>
          </a:p>
          <a:p>
            <a:pPr marL="914400" lvl="1" indent="-457200"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rgbClr val="796E66"/>
                </a:solidFill>
                <a:latin typeface="Montserrat Light" panose="00000400000000000000" pitchFamily="2" charset="0"/>
                <a:cs typeface="Helvetica" panose="020B0604020202020204" pitchFamily="34" charset="0"/>
              </a:rPr>
              <a:t>Housing cost/availability; safety/security; attractions and amenities</a:t>
            </a:r>
          </a:p>
          <a:p>
            <a:pPr marL="914400" lvl="1" indent="-457200"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rgbClr val="796E66"/>
                </a:solidFill>
                <a:latin typeface="Montserrat Light" panose="00000400000000000000" pitchFamily="2" charset="0"/>
                <a:cs typeface="Helvetica" panose="020B0604020202020204" pitchFamily="34" charset="0"/>
              </a:rPr>
              <a:t>Diversity of living environments regionally (i.e., rural, suburban, downtown)</a:t>
            </a:r>
          </a:p>
          <a:p>
            <a:pPr marL="457200" lvl="1">
              <a:buClr>
                <a:schemeClr val="tx1">
                  <a:lumMod val="50000"/>
                  <a:lumOff val="50000"/>
                </a:schemeClr>
              </a:buClr>
            </a:pPr>
            <a:endParaRPr lang="en-US">
              <a:solidFill>
                <a:srgbClr val="796E66"/>
              </a:solidFill>
              <a:latin typeface="Montserrat Light" panose="00000400000000000000" pitchFamily="2" charset="0"/>
              <a:cs typeface="Helvetica" panose="020B0604020202020204" pitchFamily="34" charset="0"/>
            </a:endParaRPr>
          </a:p>
          <a:p>
            <a:pPr marL="342900" indent="-342900">
              <a:spcAft>
                <a:spcPts val="1800"/>
              </a:spcAft>
              <a:buClr>
                <a:schemeClr val="tx1">
                  <a:lumMod val="50000"/>
                  <a:lumOff val="50000"/>
                </a:schemeClr>
              </a:buClr>
              <a:buFont typeface="+mj-lt"/>
              <a:buAutoNum type="arabicPeriod" startAt="8"/>
            </a:pPr>
            <a:r>
              <a:rPr lang="en-US">
                <a:solidFill>
                  <a:srgbClr val="796E66"/>
                </a:solidFill>
                <a:latin typeface="Montserrat Light" panose="00000400000000000000" pitchFamily="2" charset="0"/>
                <a:cs typeface="Helvetica" panose="020B0604020202020204" pitchFamily="34" charset="0"/>
              </a:rPr>
              <a:t>Key messages should be internally as well as externally communicated.  </a:t>
            </a:r>
          </a:p>
          <a:p>
            <a:pPr>
              <a:spcAft>
                <a:spcPts val="1800"/>
              </a:spcAft>
              <a:buClr>
                <a:schemeClr val="tx1">
                  <a:lumMod val="50000"/>
                  <a:lumOff val="50000"/>
                </a:schemeClr>
              </a:buClr>
            </a:pPr>
            <a:endParaRPr lang="en-US">
              <a:solidFill>
                <a:srgbClr val="003057"/>
              </a:solidFill>
              <a:latin typeface="Montserrat Light" panose="00000400000000000000" pitchFamily="2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0817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117"/>
          <p:cNvSpPr txBox="1"/>
          <p:nvPr/>
        </p:nvSpPr>
        <p:spPr>
          <a:xfrm>
            <a:off x="656101" y="657441"/>
            <a:ext cx="7831800" cy="3828600"/>
          </a:xfrm>
          <a:prstGeom prst="rect">
            <a:avLst/>
          </a:prstGeom>
          <a:solidFill>
            <a:srgbClr val="796E66"/>
          </a:solidFill>
          <a:ln>
            <a:noFill/>
          </a:ln>
        </p:spPr>
        <p:txBody>
          <a:bodyPr spcFirstLastPara="1" wrap="square" lIns="68225" tIns="34100" rIns="68225" bIns="34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6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Thank You!</a:t>
            </a:r>
            <a:r>
              <a:rPr lang="en-US" sz="3600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3600" i="0" u="none" strike="noStrike" cap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7" name="Google Shape;617;p117"/>
          <p:cNvSpPr txBox="1">
            <a:spLocks noGrp="1"/>
          </p:cNvSpPr>
          <p:nvPr>
            <p:ph type="sldNum" idx="12"/>
          </p:nvPr>
        </p:nvSpPr>
        <p:spPr>
          <a:xfrm>
            <a:off x="8595298" y="466265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700" tIns="88700" rIns="88700" bIns="88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" sz="1000">
                <a:solidFill>
                  <a:srgbClr val="ADADAD"/>
                </a:solidFill>
              </a:rPr>
              <a:t>29</a:t>
            </a:fld>
            <a:endParaRPr sz="1000">
              <a:solidFill>
                <a:srgbClr val="ADADAD"/>
              </a:solidFill>
            </a:endParaRPr>
          </a:p>
        </p:txBody>
      </p:sp>
      <p:cxnSp>
        <p:nvCxnSpPr>
          <p:cNvPr id="618" name="Google Shape;618;p117"/>
          <p:cNvCxnSpPr/>
          <p:nvPr/>
        </p:nvCxnSpPr>
        <p:spPr>
          <a:xfrm>
            <a:off x="748541" y="2964924"/>
            <a:ext cx="1723800" cy="0"/>
          </a:xfrm>
          <a:prstGeom prst="straightConnector1">
            <a:avLst/>
          </a:prstGeom>
          <a:noFill/>
          <a:ln w="38100" cap="flat" cmpd="sng">
            <a:solidFill>
              <a:srgbClr val="087482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07623898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DB1F1C29DB8346B6DE5F4AB11A5147" ma:contentTypeVersion="22" ma:contentTypeDescription="Create a new document." ma:contentTypeScope="" ma:versionID="d02029dd020a9c46fa7457608cc25707">
  <xsd:schema xmlns:xsd="http://www.w3.org/2001/XMLSchema" xmlns:xs="http://www.w3.org/2001/XMLSchema" xmlns:p="http://schemas.microsoft.com/office/2006/metadata/properties" xmlns:ns1="http://schemas.microsoft.com/sharepoint/v3" xmlns:ns2="23aa5e24-0afb-4e59-9dc3-7000ee915fea" xmlns:ns3="f45c79ae-7081-48ed-8529-ac83725463f7" xmlns:ns4="25d83d48-fb20-4537-95a6-325135718581" targetNamespace="http://schemas.microsoft.com/office/2006/metadata/properties" ma:root="true" ma:fieldsID="198bc9fc0e769b592eda8b8cb6db0b01" ns1:_="" ns2:_="" ns3:_="" ns4:_="">
    <xsd:import namespace="http://schemas.microsoft.com/sharepoint/v3"/>
    <xsd:import namespace="23aa5e24-0afb-4e59-9dc3-7000ee915fea"/>
    <xsd:import namespace="f45c79ae-7081-48ed-8529-ac83725463f7"/>
    <xsd:import namespace="25d83d48-fb20-4537-95a6-325135718581"/>
    <xsd:element name="properties">
      <xsd:complexType>
        <xsd:sequence>
          <xsd:element name="documentManagement">
            <xsd:complexType>
              <xsd:all>
                <xsd:element ref="ns2:Category" minOccurs="0"/>
                <xsd:element ref="ns2:Summary" minOccurs="0"/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ContactName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aa5e24-0afb-4e59-9dc3-7000ee915fea" elementFormDefault="qualified">
    <xsd:import namespace="http://schemas.microsoft.com/office/2006/documentManagement/types"/>
    <xsd:import namespace="http://schemas.microsoft.com/office/infopath/2007/PartnerControls"/>
    <xsd:element name="Category" ma:index="8" nillable="true" ma:displayName="Category" ma:format="Dropdown" ma:internalName="Category">
      <xsd:simpleType>
        <xsd:restriction base="dms:Choice">
          <xsd:enumeration value="All-Staff Meetings"/>
          <xsd:enumeration value="ArcGIS Maps"/>
          <xsd:enumeration value="Banners"/>
          <xsd:enumeration value="Cabinet Reports"/>
          <xsd:enumeration value="Committees"/>
          <xsd:enumeration value="Divisions"/>
          <xsd:enumeration value="Fiscal"/>
          <xsd:enumeration value="Goals"/>
          <xsd:enumeration value="Human Resources"/>
          <xsd:enumeration value="Information Technology"/>
          <xsd:enumeration value="Marketing &amp; Communications"/>
          <xsd:enumeration value="Office Forms"/>
          <xsd:enumeration value="Policies"/>
          <xsd:enumeration value="Procedures"/>
          <xsd:enumeration value="Templates"/>
          <xsd:enumeration value="Travel"/>
        </xsd:restriction>
      </xsd:simpleType>
    </xsd:element>
    <xsd:element name="Summary" ma:index="9" nillable="true" ma:displayName="Summary" ma:format="Dropdown" ma:internalName="Summary">
      <xsd:simpleType>
        <xsd:restriction base="dms:Note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ContactName" ma:index="23" nillable="true" ma:displayName="Contact Name" ma:format="Dropdown" ma:internalName="ContactName">
      <xsd:simpleType>
        <xsd:restriction base="dms:Text">
          <xsd:maxLength value="255"/>
        </xsd:restriction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bbe65411-2828-40d8-bdc2-0527504d90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5c79ae-7081-48ed-8529-ac83725463f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d83d48-fb20-4537-95a6-325135718581" elementFormDefault="qualified">
    <xsd:import namespace="http://schemas.microsoft.com/office/2006/documentManagement/types"/>
    <xsd:import namespace="http://schemas.microsoft.com/office/infopath/2007/PartnerControls"/>
    <xsd:element name="TaxCatchAll" ma:index="28" nillable="true" ma:displayName="Taxonomy Catch All Column" ma:hidden="true" ma:list="{a4c318be-9be2-49a4-81e6-098915c8ca15}" ma:internalName="TaxCatchAll" ma:showField="CatchAllData" ma:web="f45c79ae-7081-48ed-8529-ac83725463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23aa5e24-0afb-4e59-9dc3-7000ee915fea">
      <Terms xmlns="http://schemas.microsoft.com/office/infopath/2007/PartnerControls"/>
    </lcf76f155ced4ddcb4097134ff3c332f>
    <ContactName xmlns="23aa5e24-0afb-4e59-9dc3-7000ee915fea" xsi:nil="true"/>
    <Category xmlns="23aa5e24-0afb-4e59-9dc3-7000ee915fea" xsi:nil="true"/>
    <Summary xmlns="23aa5e24-0afb-4e59-9dc3-7000ee915fea" xsi:nil="true"/>
    <TaxCatchAll xmlns="25d83d48-fb20-4537-95a6-325135718581" xsi:nil="true"/>
  </documentManagement>
</p:properties>
</file>

<file path=customXml/itemProps1.xml><?xml version="1.0" encoding="utf-8"?>
<ds:datastoreItem xmlns:ds="http://schemas.openxmlformats.org/officeDocument/2006/customXml" ds:itemID="{32D35DEE-A3BE-4024-8C7B-C6451E0DEB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3aa5e24-0afb-4e59-9dc3-7000ee915fea"/>
    <ds:schemaRef ds:uri="f45c79ae-7081-48ed-8529-ac83725463f7"/>
    <ds:schemaRef ds:uri="25d83d48-fb20-4537-95a6-3251357185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DC5ED54-492D-4672-8537-8E66B59EB7A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F226650-3C69-4FF7-8C39-5D81FD76BD3C}">
  <ds:schemaRefs>
    <ds:schemaRef ds:uri="05d1c949-fd55-4af1-ba71-8bce8ce3469a"/>
    <ds:schemaRef ds:uri="http://purl.org/dc/dcmitype/"/>
    <ds:schemaRef ds:uri="http://schemas.microsoft.com/office/2006/metadata/properties"/>
    <ds:schemaRef ds:uri="5c632879-ed82-48d3-bcfc-259af8aa8f36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terms/"/>
    <ds:schemaRef ds:uri="http://www.w3.org/XML/1998/namespace"/>
    <ds:schemaRef ds:uri="http://schemas.microsoft.com/sharepoint/v3"/>
    <ds:schemaRef ds:uri="23aa5e24-0afb-4e59-9dc3-7000ee915fea"/>
    <ds:schemaRef ds:uri="25d83d48-fb20-4537-95a6-32513571858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884</Words>
  <Application>Microsoft Office PowerPoint</Application>
  <PresentationFormat>On-screen Show (16:9)</PresentationFormat>
  <Paragraphs>152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Montserrat Medium</vt:lpstr>
      <vt:lpstr>Trebuchet MS</vt:lpstr>
      <vt:lpstr>Roboto</vt:lpstr>
      <vt:lpstr>Calibri</vt:lpstr>
      <vt:lpstr>Montserrat</vt:lpstr>
      <vt:lpstr>Montserrat Light</vt:lpstr>
      <vt:lpstr>Arial</vt:lpstr>
      <vt:lpstr>Montserrat  </vt:lpstr>
      <vt:lpstr>Simple Light</vt:lpstr>
      <vt:lpstr>PowerPoint Presentation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Robyn Domber</dc:creator>
  <cp:lastModifiedBy>Theurer, Cassie K.</cp:lastModifiedBy>
  <cp:revision>5</cp:revision>
  <dcterms:modified xsi:type="dcterms:W3CDTF">2022-10-10T21:38:55Z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0x0101002454337725E74149AA8D4F9E7787BFD7</vt:lpwstr>
  </property>
  <property fmtid="{D5CDD505-2E9C-101B-9397-08002B2CF9AE}" pid="3" name="MediaServiceImageTags">
    <vt:lpwstr/>
  </property>
</Properties>
</file>