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notesSlides/notesSlide15.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6.xml" ContentType="application/vnd.openxmlformats-officedocument.drawingml.chart+xml"/>
  <Override PartName="/ppt/notesSlides/notesSlide29.xml" ContentType="application/vnd.openxmlformats-officedocument.presentationml.notesSlide+xml"/>
  <Override PartName="/ppt/charts/chart17.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8.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19.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9"/>
  </p:notesMasterIdLst>
  <p:handoutMasterIdLst>
    <p:handoutMasterId r:id="rId60"/>
  </p:handoutMasterIdLst>
  <p:sldIdLst>
    <p:sldId id="257" r:id="rId5"/>
    <p:sldId id="686" r:id="rId6"/>
    <p:sldId id="521" r:id="rId7"/>
    <p:sldId id="1383" r:id="rId8"/>
    <p:sldId id="1624" r:id="rId9"/>
    <p:sldId id="688" r:id="rId10"/>
    <p:sldId id="1385" r:id="rId11"/>
    <p:sldId id="1387" r:id="rId12"/>
    <p:sldId id="1592" r:id="rId13"/>
    <p:sldId id="689" r:id="rId14"/>
    <p:sldId id="690" r:id="rId15"/>
    <p:sldId id="1388" r:id="rId16"/>
    <p:sldId id="1627" r:id="rId17"/>
    <p:sldId id="1128" r:id="rId18"/>
    <p:sldId id="1130" r:id="rId19"/>
    <p:sldId id="1129" r:id="rId20"/>
    <p:sldId id="1506" r:id="rId21"/>
    <p:sldId id="1508" r:id="rId22"/>
    <p:sldId id="1608" r:id="rId23"/>
    <p:sldId id="1609" r:id="rId24"/>
    <p:sldId id="1565" r:id="rId25"/>
    <p:sldId id="1610" r:id="rId26"/>
    <p:sldId id="1611" r:id="rId27"/>
    <p:sldId id="1134" r:id="rId28"/>
    <p:sldId id="1612" r:id="rId29"/>
    <p:sldId id="1613" r:id="rId30"/>
    <p:sldId id="1568" r:id="rId31"/>
    <p:sldId id="1569" r:id="rId32"/>
    <p:sldId id="1570" r:id="rId33"/>
    <p:sldId id="1571" r:id="rId34"/>
    <p:sldId id="1561" r:id="rId35"/>
    <p:sldId id="1614" r:id="rId36"/>
    <p:sldId id="1436" r:id="rId37"/>
    <p:sldId id="1615" r:id="rId38"/>
    <p:sldId id="1566" r:id="rId39"/>
    <p:sldId id="1136" r:id="rId40"/>
    <p:sldId id="1132" r:id="rId41"/>
    <p:sldId id="1205" r:id="rId42"/>
    <p:sldId id="1389" r:id="rId43"/>
    <p:sldId id="1626" r:id="rId44"/>
    <p:sldId id="1375" r:id="rId45"/>
    <p:sldId id="1376" r:id="rId46"/>
    <p:sldId id="692" r:id="rId47"/>
    <p:sldId id="1616" r:id="rId48"/>
    <p:sldId id="1625" r:id="rId49"/>
    <p:sldId id="1617" r:id="rId50"/>
    <p:sldId id="1618" r:id="rId51"/>
    <p:sldId id="1619" r:id="rId52"/>
    <p:sldId id="696" r:id="rId53"/>
    <p:sldId id="1593" r:id="rId54"/>
    <p:sldId id="1620" r:id="rId55"/>
    <p:sldId id="1621" r:id="rId56"/>
    <p:sldId id="1623" r:id="rId57"/>
    <p:sldId id="1622" r:id="rId58"/>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76" userDrawn="1">
          <p15:clr>
            <a:srgbClr val="A4A3A4"/>
          </p15:clr>
        </p15:guide>
        <p15:guide id="2" pos="3816" userDrawn="1">
          <p15:clr>
            <a:srgbClr val="A4A3A4"/>
          </p15:clr>
        </p15:guide>
        <p15:guide id="3" orient="horz" pos="3792" userDrawn="1">
          <p15:clr>
            <a:srgbClr val="A4A3A4"/>
          </p15:clr>
        </p15:guide>
        <p15:guide id="4" orient="horz" pos="2256" userDrawn="1">
          <p15:clr>
            <a:srgbClr val="A4A3A4"/>
          </p15:clr>
        </p15:guide>
        <p15:guide id="5" orient="horz" pos="2264" userDrawn="1">
          <p15:clr>
            <a:srgbClr val="A4A3A4"/>
          </p15:clr>
        </p15:guide>
        <p15:guide id="6" pos="704" userDrawn="1">
          <p15:clr>
            <a:srgbClr val="A4A3A4"/>
          </p15:clr>
        </p15:guide>
        <p15:guide id="7" pos="691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mmy Koerte" initials="TK" lastIdx="2" clrIdx="0">
    <p:extLst>
      <p:ext uri="{19B8F6BF-5375-455C-9EA6-DF929625EA0E}">
        <p15:presenceInfo xmlns:p15="http://schemas.microsoft.com/office/powerpoint/2012/main" userId="Tammy Koerte" providerId="None"/>
      </p:ext>
    </p:extLst>
  </p:cmAuthor>
  <p:cmAuthor id="2" name="Anna Blount" initials="AB" lastIdx="2" clrIdx="1">
    <p:extLst>
      <p:ext uri="{19B8F6BF-5375-455C-9EA6-DF929625EA0E}">
        <p15:presenceInfo xmlns:p15="http://schemas.microsoft.com/office/powerpoint/2012/main" userId="a1044029f90f7a58" providerId="Windows Live"/>
      </p:ext>
    </p:extLst>
  </p:cmAuthor>
  <p:cmAuthor id="3" name="Cassandra Ball" initials="CB" lastIdx="2" clrIdx="2">
    <p:extLst>
      <p:ext uri="{19B8F6BF-5375-455C-9EA6-DF929625EA0E}">
        <p15:presenceInfo xmlns:p15="http://schemas.microsoft.com/office/powerpoint/2012/main" userId="2209419fb03d7c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A93"/>
    <a:srgbClr val="32A8D3"/>
    <a:srgbClr val="77BF61"/>
    <a:srgbClr val="F4821C"/>
    <a:srgbClr val="005C97"/>
    <a:srgbClr val="00B0F0"/>
    <a:srgbClr val="EB2B2B"/>
    <a:srgbClr val="5EAC46"/>
    <a:srgbClr val="AFE8FF"/>
    <a:srgbClr val="D9F4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DFC4F4-3133-4156-A5C7-2D97A07BD173}" v="4" dt="2022-10-10T21:47:54.0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94847" autoAdjust="0"/>
  </p:normalViewPr>
  <p:slideViewPr>
    <p:cSldViewPr snapToGrid="0" snapToObjects="1">
      <p:cViewPr varScale="1">
        <p:scale>
          <a:sx n="78" d="100"/>
          <a:sy n="78" d="100"/>
        </p:scale>
        <p:origin x="1014" y="90"/>
      </p:cViewPr>
      <p:guideLst>
        <p:guide orient="horz" pos="1176"/>
        <p:guide pos="3816"/>
        <p:guide orient="horz" pos="3792"/>
        <p:guide orient="horz" pos="2256"/>
        <p:guide orient="horz" pos="2264"/>
        <p:guide pos="704"/>
        <p:guide pos="691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64" d="100"/>
          <a:sy n="64" d="100"/>
        </p:scale>
        <p:origin x="3158"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32A8D3"/>
            </a:solidFill>
            <a:ln>
              <a:noFill/>
            </a:ln>
          </c:spPr>
          <c:dPt>
            <c:idx val="0"/>
            <c:bubble3D val="0"/>
            <c:extLst>
              <c:ext xmlns:c16="http://schemas.microsoft.com/office/drawing/2014/chart" uri="{C3380CC4-5D6E-409C-BE32-E72D297353CC}">
                <c16:uniqueId val="{00000000-2FF1-4691-92B7-040513D2D2DF}"/>
              </c:ext>
            </c:extLst>
          </c:dPt>
          <c:dPt>
            <c:idx val="1"/>
            <c:bubble3D val="0"/>
            <c:spPr>
              <a:solidFill>
                <a:srgbClr val="0F5A93"/>
              </a:solidFill>
              <a:ln>
                <a:noFill/>
              </a:ln>
            </c:spPr>
            <c:extLst>
              <c:ext xmlns:c16="http://schemas.microsoft.com/office/drawing/2014/chart" uri="{C3380CC4-5D6E-409C-BE32-E72D297353CC}">
                <c16:uniqueId val="{00000002-2FF1-4691-92B7-040513D2D2DF}"/>
              </c:ext>
            </c:extLst>
          </c:dPt>
          <c:dLbls>
            <c:dLbl>
              <c:idx val="0"/>
              <c:layout>
                <c:manualLayout>
                  <c:x val="0.15744863273013626"/>
                  <c:y val="0.24027369908971569"/>
                </c:manualLayout>
              </c:layout>
              <c:spPr>
                <a:noFill/>
                <a:ln>
                  <a:noFill/>
                </a:ln>
                <a:effectLst/>
              </c:spPr>
              <c:txPr>
                <a:bodyPr wrap="square" lIns="38100" tIns="19050" rIns="38100" bIns="19050" anchor="ctr">
                  <a:spAutoFit/>
                </a:bodyPr>
                <a:lstStyle/>
                <a:p>
                  <a:pPr>
                    <a:defRPr sz="3400" b="1">
                      <a:solidFill>
                        <a:schemeClr val="bg1"/>
                      </a:solidFill>
                      <a:latin typeface="+mn-lt"/>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2FF1-4691-92B7-040513D2D2DF}"/>
                </c:ext>
              </c:extLst>
            </c:dLbl>
            <c:dLbl>
              <c:idx val="1"/>
              <c:layout>
                <c:manualLayout>
                  <c:x val="-0.15441672704849729"/>
                  <c:y val="-0.24420231968593845"/>
                </c:manualLayout>
              </c:layout>
              <c:tx>
                <c:rich>
                  <a:bodyPr wrap="square" lIns="38100" tIns="19050" rIns="38100" bIns="19050" anchor="ctr">
                    <a:spAutoFit/>
                  </a:bodyPr>
                  <a:lstStyle/>
                  <a:p>
                    <a:pPr>
                      <a:defRPr sz="3400" b="1">
                        <a:solidFill>
                          <a:schemeClr val="bg1"/>
                        </a:solidFill>
                        <a:latin typeface="+mn-lt"/>
                      </a:defRPr>
                    </a:pPr>
                    <a:fld id="{EB0A2644-D582-45DE-9DF6-0AD51089E12C}" type="CATEGORYNAME">
                      <a:rPr lang="en-US" sz="3400" b="1" baseline="0" dirty="0">
                        <a:solidFill>
                          <a:schemeClr val="bg1"/>
                        </a:solidFill>
                        <a:latin typeface="+mn-lt"/>
                        <a:cs typeface="Arial" panose="020B0604020202020204" pitchFamily="34" charset="0"/>
                      </a:rPr>
                      <a:pPr>
                        <a:defRPr sz="3400" b="1">
                          <a:solidFill>
                            <a:schemeClr val="bg1"/>
                          </a:solidFill>
                          <a:latin typeface="+mn-lt"/>
                        </a:defRPr>
                      </a:pPr>
                      <a:t>[CATEGORY NAME]</a:t>
                    </a:fld>
                    <a:r>
                      <a:rPr lang="en-US" sz="3400" b="1" baseline="0" dirty="0">
                        <a:solidFill>
                          <a:schemeClr val="bg1"/>
                        </a:solidFill>
                        <a:latin typeface="+mn-lt"/>
                        <a:cs typeface="Arial" panose="020B0604020202020204" pitchFamily="34" charset="0"/>
                      </a:rPr>
                      <a:t>
</a:t>
                    </a:r>
                    <a:fld id="{EE4D55E1-0E9C-4DFD-A8CB-23E3EC85A058}" type="PERCENTAGE">
                      <a:rPr lang="en-US" sz="3400" b="1" baseline="0" dirty="0">
                        <a:solidFill>
                          <a:schemeClr val="bg1"/>
                        </a:solidFill>
                        <a:latin typeface="+mn-lt"/>
                        <a:cs typeface="Arial" panose="020B0604020202020204" pitchFamily="34" charset="0"/>
                      </a:rPr>
                      <a:pPr>
                        <a:defRPr sz="3400" b="1">
                          <a:solidFill>
                            <a:schemeClr val="bg1"/>
                          </a:solidFill>
                          <a:latin typeface="+mn-lt"/>
                        </a:defRPr>
                      </a:pPr>
                      <a:t>[PERCENTAGE]</a:t>
                    </a:fld>
                    <a:endParaRPr lang="en-US" sz="3400" b="1" baseline="0" dirty="0">
                      <a:solidFill>
                        <a:schemeClr val="bg1"/>
                      </a:solidFill>
                      <a:latin typeface="+mn-lt"/>
                      <a:cs typeface="Arial" panose="020B0604020202020204" pitchFamily="34" charset="0"/>
                    </a:endParaRPr>
                  </a:p>
                </c:rich>
              </c:tx>
              <c:spPr>
                <a:noFill/>
                <a:ln>
                  <a:noFill/>
                </a:ln>
                <a:effectLst/>
              </c:sp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FF1-4691-92B7-040513D2D2DF}"/>
                </c:ext>
              </c:extLst>
            </c:dLbl>
            <c:spPr>
              <a:noFill/>
              <a:ln>
                <a:noFill/>
              </a:ln>
              <a:effectLst/>
            </c:spPr>
            <c:txPr>
              <a:bodyPr wrap="square" lIns="38100" tIns="19050" rIns="38100" bIns="19050" anchor="ctr">
                <a:spAutoFit/>
              </a:bodyPr>
              <a:lstStyle/>
              <a:p>
                <a:pPr>
                  <a:defRPr>
                    <a:solidFill>
                      <a:schemeClr val="bg1"/>
                    </a:solidFill>
                    <a:latin typeface="+mn-lt"/>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Sheet1!$A$2:$A$3</c:f>
              <c:strCache>
                <c:ptCount val="2"/>
                <c:pt idx="0">
                  <c:v>Aware*</c:v>
                </c:pt>
                <c:pt idx="1">
                  <c:v>Unaware</c:v>
                </c:pt>
              </c:strCache>
            </c:strRef>
          </c:cat>
          <c:val>
            <c:numRef>
              <c:f>Sheet1!$B$2:$B$3</c:f>
              <c:numCache>
                <c:formatCode>#,##0.0</c:formatCode>
                <c:ptCount val="2"/>
                <c:pt idx="0">
                  <c:v>55.833267486169092</c:v>
                </c:pt>
                <c:pt idx="1">
                  <c:v>44.166732513830972</c:v>
                </c:pt>
              </c:numCache>
            </c:numRef>
          </c:val>
          <c:extLst>
            <c:ext xmlns:c16="http://schemas.microsoft.com/office/drawing/2014/chart" uri="{C3380CC4-5D6E-409C-BE32-E72D297353CC}">
              <c16:uniqueId val="{00000003-2FF1-4691-92B7-040513D2D2DF}"/>
            </c:ext>
          </c:extLst>
        </c:ser>
        <c:dLbls>
          <c:showLegendKey val="0"/>
          <c:showVal val="0"/>
          <c:showCatName val="1"/>
          <c:showSerName val="0"/>
          <c:showPercent val="1"/>
          <c:showBubbleSize val="0"/>
          <c:showLeaderLines val="1"/>
        </c:dLbls>
        <c:firstSliceAng val="210"/>
      </c:pie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7.3579389522998334E-2"/>
          <c:y val="4.9556851935512743E-2"/>
          <c:w val="0.92548554355918788"/>
          <c:h val="0.65402155127553008"/>
        </c:manualLayout>
      </c:layout>
      <c:barChart>
        <c:barDir val="col"/>
        <c:grouping val="clustered"/>
        <c:varyColors val="0"/>
        <c:ser>
          <c:idx val="0"/>
          <c:order val="0"/>
          <c:tx>
            <c:strRef>
              <c:f>Sheet1!$B$1</c:f>
              <c:strCache>
                <c:ptCount val="1"/>
                <c:pt idx="0">
                  <c:v>Column2</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1-E10E-4A2D-8622-DA90FEE89111}"/>
              </c:ext>
            </c:extLst>
          </c:dPt>
          <c:dPt>
            <c:idx val="2"/>
            <c:invertIfNegative val="0"/>
            <c:bubble3D val="0"/>
            <c:extLst>
              <c:ext xmlns:c16="http://schemas.microsoft.com/office/drawing/2014/chart" uri="{C3380CC4-5D6E-409C-BE32-E72D297353CC}">
                <c16:uniqueId val="{00000002-E10E-4A2D-8622-DA90FEE89111}"/>
              </c:ext>
            </c:extLst>
          </c:dPt>
          <c:dPt>
            <c:idx val="3"/>
            <c:invertIfNegative val="0"/>
            <c:bubble3D val="0"/>
            <c:extLst>
              <c:ext xmlns:c16="http://schemas.microsoft.com/office/drawing/2014/chart" uri="{C3380CC4-5D6E-409C-BE32-E72D297353CC}">
                <c16:uniqueId val="{00000003-E10E-4A2D-8622-DA90FEE89111}"/>
              </c:ext>
            </c:extLst>
          </c:dPt>
          <c:dPt>
            <c:idx val="4"/>
            <c:invertIfNegative val="0"/>
            <c:bubble3D val="0"/>
            <c:extLst>
              <c:ext xmlns:c16="http://schemas.microsoft.com/office/drawing/2014/chart" uri="{C3380CC4-5D6E-409C-BE32-E72D297353CC}">
                <c16:uniqueId val="{00000004-E10E-4A2D-8622-DA90FEE89111}"/>
              </c:ext>
            </c:extLst>
          </c:dPt>
          <c:dPt>
            <c:idx val="5"/>
            <c:invertIfNegative val="0"/>
            <c:bubble3D val="0"/>
            <c:extLst>
              <c:ext xmlns:c16="http://schemas.microsoft.com/office/drawing/2014/chart" uri="{C3380CC4-5D6E-409C-BE32-E72D297353CC}">
                <c16:uniqueId val="{00000005-E10E-4A2D-8622-DA90FEE89111}"/>
              </c:ext>
            </c:extLst>
          </c:dPt>
          <c:dPt>
            <c:idx val="6"/>
            <c:invertIfNegative val="0"/>
            <c:bubble3D val="0"/>
            <c:extLst>
              <c:ext xmlns:c16="http://schemas.microsoft.com/office/drawing/2014/chart" uri="{C3380CC4-5D6E-409C-BE32-E72D297353CC}">
                <c16:uniqueId val="{00000006-E10E-4A2D-8622-DA90FEE89111}"/>
              </c:ext>
            </c:extLst>
          </c:dPt>
          <c:dLbls>
            <c:numFmt formatCode="#,##0" sourceLinked="0"/>
            <c:spPr>
              <a:noFill/>
              <a:ln>
                <a:noFill/>
              </a:ln>
            </c:spPr>
            <c:txPr>
              <a:bodyPr/>
              <a:lstStyle/>
              <a:p>
                <a:pPr>
                  <a:defRPr sz="2000" b="1">
                    <a:solidFill>
                      <a:schemeClr val="bg1"/>
                    </a:solidFill>
                    <a:latin typeface="+mj-lt"/>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Total </c:v>
                </c:pt>
                <c:pt idx="2">
                  <c:v>North Dakota**</c:v>
                </c:pt>
                <c:pt idx="3">
                  <c:v>Canada*</c:v>
                </c:pt>
                <c:pt idx="4">
                  <c:v>Wisconsin</c:v>
                </c:pt>
                <c:pt idx="5">
                  <c:v>Illinois</c:v>
                </c:pt>
                <c:pt idx="6">
                  <c:v>Denver DMA</c:v>
                </c:pt>
                <c:pt idx="7">
                  <c:v>Minnesota</c:v>
                </c:pt>
                <c:pt idx="8">
                  <c:v>South Dakota**</c:v>
                </c:pt>
              </c:strCache>
            </c:strRef>
          </c:cat>
          <c:val>
            <c:numRef>
              <c:f>Sheet1!$B$2:$B$10</c:f>
              <c:numCache>
                <c:formatCode>General</c:formatCode>
                <c:ptCount val="9"/>
                <c:pt idx="0" formatCode="0.00">
                  <c:v>55.8</c:v>
                </c:pt>
                <c:pt idx="2" formatCode="0.00">
                  <c:v>64.8</c:v>
                </c:pt>
                <c:pt idx="3">
                  <c:v>57.742471813704441</c:v>
                </c:pt>
                <c:pt idx="4" formatCode="0.00">
                  <c:v>57.6</c:v>
                </c:pt>
                <c:pt idx="5" formatCode="0.00">
                  <c:v>56.6</c:v>
                </c:pt>
                <c:pt idx="6" formatCode="0.00">
                  <c:v>54.3</c:v>
                </c:pt>
                <c:pt idx="7" formatCode="0.00">
                  <c:v>53.6</c:v>
                </c:pt>
                <c:pt idx="8" formatCode="0.00">
                  <c:v>42.6</c:v>
                </c:pt>
              </c:numCache>
            </c:numRef>
          </c:val>
          <c:extLst>
            <c:ext xmlns:c16="http://schemas.microsoft.com/office/drawing/2014/chart" uri="{C3380CC4-5D6E-409C-BE32-E72D297353CC}">
              <c16:uniqueId val="{00000007-E10E-4A2D-8622-DA90FEE89111}"/>
            </c:ext>
          </c:extLst>
        </c:ser>
        <c:dLbls>
          <c:showLegendKey val="0"/>
          <c:showVal val="0"/>
          <c:showCatName val="0"/>
          <c:showSerName val="0"/>
          <c:showPercent val="0"/>
          <c:showBubbleSize val="0"/>
        </c:dLbls>
        <c:gapWidth val="66"/>
        <c:axId val="106566016"/>
        <c:axId val="106567552"/>
      </c:barChart>
      <c:catAx>
        <c:axId val="106566016"/>
        <c:scaling>
          <c:orientation val="minMax"/>
        </c:scaling>
        <c:delete val="0"/>
        <c:axPos val="b"/>
        <c:numFmt formatCode="General" sourceLinked="1"/>
        <c:majorTickMark val="out"/>
        <c:minorTickMark val="none"/>
        <c:tickLblPos val="nextTo"/>
        <c:txPr>
          <a:bodyPr/>
          <a:lstStyle/>
          <a:p>
            <a:pPr>
              <a:defRPr sz="1300">
                <a:solidFill>
                  <a:schemeClr val="tx1">
                    <a:lumMod val="85000"/>
                    <a:lumOff val="15000"/>
                  </a:schemeClr>
                </a:solidFill>
                <a:latin typeface="+mj-lt"/>
              </a:defRPr>
            </a:pPr>
            <a:endParaRPr lang="en-US"/>
          </a:p>
        </c:txPr>
        <c:crossAx val="106567552"/>
        <c:crosses val="autoZero"/>
        <c:auto val="1"/>
        <c:lblAlgn val="ctr"/>
        <c:lblOffset val="100"/>
        <c:noMultiLvlLbl val="0"/>
      </c:catAx>
      <c:valAx>
        <c:axId val="106567552"/>
        <c:scaling>
          <c:orientation val="minMax"/>
          <c:max val="70"/>
          <c:min val="0"/>
        </c:scaling>
        <c:delete val="0"/>
        <c:axPos val="l"/>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1.4985518914891102E-2"/>
              <c:y val="0.33228007917957048"/>
            </c:manualLayout>
          </c:layout>
          <c:overlay val="0"/>
        </c:title>
        <c:numFmt formatCode="General"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6566016"/>
        <c:crosses val="autoZero"/>
        <c:crossBetween val="between"/>
        <c:majorUnit val="10"/>
      </c:valAx>
    </c:plotArea>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8.3440924588034732E-2"/>
          <c:y val="3.7221716868428789E-2"/>
          <c:w val="0.86218753197540299"/>
          <c:h val="0.66984608816509994"/>
        </c:manualLayout>
      </c:layout>
      <c:barChart>
        <c:barDir val="col"/>
        <c:grouping val="clustered"/>
        <c:varyColors val="0"/>
        <c:ser>
          <c:idx val="0"/>
          <c:order val="0"/>
          <c:tx>
            <c:strRef>
              <c:f>Sheet1!$B$1</c:f>
              <c:strCache>
                <c:ptCount val="1"/>
                <c:pt idx="0">
                  <c:v>Column2</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8-2B13-41F9-A8D2-577EF8057F2A}"/>
              </c:ext>
            </c:extLst>
          </c:dPt>
          <c:dPt>
            <c:idx val="2"/>
            <c:invertIfNegative val="0"/>
            <c:bubble3D val="0"/>
            <c:extLst>
              <c:ext xmlns:c16="http://schemas.microsoft.com/office/drawing/2014/chart" uri="{C3380CC4-5D6E-409C-BE32-E72D297353CC}">
                <c16:uniqueId val="{00000001-175A-4605-8CF3-41779E03DEF3}"/>
              </c:ext>
            </c:extLst>
          </c:dPt>
          <c:dPt>
            <c:idx val="3"/>
            <c:invertIfNegative val="0"/>
            <c:bubble3D val="0"/>
            <c:extLst>
              <c:ext xmlns:c16="http://schemas.microsoft.com/office/drawing/2014/chart" uri="{C3380CC4-5D6E-409C-BE32-E72D297353CC}">
                <c16:uniqueId val="{00000003-175A-4605-8CF3-41779E03DEF3}"/>
              </c:ext>
            </c:extLst>
          </c:dPt>
          <c:dPt>
            <c:idx val="4"/>
            <c:invertIfNegative val="0"/>
            <c:bubble3D val="0"/>
            <c:extLst>
              <c:ext xmlns:c16="http://schemas.microsoft.com/office/drawing/2014/chart" uri="{C3380CC4-5D6E-409C-BE32-E72D297353CC}">
                <c16:uniqueId val="{00000005-175A-4605-8CF3-41779E03DEF3}"/>
              </c:ext>
            </c:extLst>
          </c:dPt>
          <c:dPt>
            <c:idx val="5"/>
            <c:invertIfNegative val="0"/>
            <c:bubble3D val="0"/>
            <c:extLst>
              <c:ext xmlns:c16="http://schemas.microsoft.com/office/drawing/2014/chart" uri="{C3380CC4-5D6E-409C-BE32-E72D297353CC}">
                <c16:uniqueId val="{00000007-175A-4605-8CF3-41779E03DEF3}"/>
              </c:ext>
            </c:extLst>
          </c:dPt>
          <c:dPt>
            <c:idx val="6"/>
            <c:invertIfNegative val="0"/>
            <c:bubble3D val="0"/>
            <c:extLst>
              <c:ext xmlns:c16="http://schemas.microsoft.com/office/drawing/2014/chart" uri="{C3380CC4-5D6E-409C-BE32-E72D297353CC}">
                <c16:uniqueId val="{00000009-175A-4605-8CF3-41779E03DEF3}"/>
              </c:ext>
            </c:extLst>
          </c:dPt>
          <c:dPt>
            <c:idx val="7"/>
            <c:invertIfNegative val="0"/>
            <c:bubble3D val="0"/>
            <c:extLst>
              <c:ext xmlns:c16="http://schemas.microsoft.com/office/drawing/2014/chart" uri="{C3380CC4-5D6E-409C-BE32-E72D297353CC}">
                <c16:uniqueId val="{0000000B-175A-4605-8CF3-41779E03DEF3}"/>
              </c:ext>
            </c:extLst>
          </c:dPt>
          <c:dPt>
            <c:idx val="8"/>
            <c:invertIfNegative val="0"/>
            <c:bubble3D val="0"/>
            <c:extLst>
              <c:ext xmlns:c16="http://schemas.microsoft.com/office/drawing/2014/chart" uri="{C3380CC4-5D6E-409C-BE32-E72D297353CC}">
                <c16:uniqueId val="{0000000D-175A-4605-8CF3-41779E03DEF3}"/>
              </c:ext>
            </c:extLst>
          </c:dPt>
          <c:dPt>
            <c:idx val="9"/>
            <c:invertIfNegative val="0"/>
            <c:bubble3D val="0"/>
            <c:extLst>
              <c:ext xmlns:c16="http://schemas.microsoft.com/office/drawing/2014/chart" uri="{C3380CC4-5D6E-409C-BE32-E72D297353CC}">
                <c16:uniqueId val="{0000000F-175A-4605-8CF3-41779E03DEF3}"/>
              </c:ext>
            </c:extLst>
          </c:dPt>
          <c:dLbls>
            <c:numFmt formatCode="#,##0" sourceLinked="0"/>
            <c:spPr>
              <a:noFill/>
              <a:ln>
                <a:noFill/>
              </a:ln>
            </c:spPr>
            <c:txPr>
              <a:bodyPr wrap="square" lIns="38100" tIns="19050" rIns="38100" bIns="19050" anchor="ctr">
                <a:spAutoFit/>
              </a:bodyPr>
              <a:lstStyle/>
              <a:p>
                <a:pPr>
                  <a:defRPr sz="2000" b="1">
                    <a:solidFill>
                      <a:schemeClr val="bg1"/>
                    </a:solidFill>
                    <a:latin typeface="+mj-lt"/>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Aware of any ad</c:v>
                </c:pt>
                <c:pt idx="2">
                  <c:v>Digital</c:v>
                </c:pt>
                <c:pt idx="3">
                  <c:v>Sponsorship</c:v>
                </c:pt>
                <c:pt idx="4">
                  <c:v>Broadcast Radio</c:v>
                </c:pt>
                <c:pt idx="5">
                  <c:v>Print</c:v>
                </c:pt>
                <c:pt idx="6">
                  <c:v>Broadcast TV</c:v>
                </c:pt>
                <c:pt idx="7">
                  <c:v>Out-of-Home</c:v>
                </c:pt>
                <c:pt idx="8">
                  <c:v>Social Media</c:v>
                </c:pt>
              </c:strCache>
            </c:strRef>
          </c:cat>
          <c:val>
            <c:numRef>
              <c:f>Sheet1!$B$2:$B$10</c:f>
              <c:numCache>
                <c:formatCode>General</c:formatCode>
                <c:ptCount val="9"/>
                <c:pt idx="0" formatCode="#,##0.0">
                  <c:v>55.833267486169092</c:v>
                </c:pt>
                <c:pt idx="2" formatCode="#,##0.0">
                  <c:v>50.509062526620895</c:v>
                </c:pt>
                <c:pt idx="3">
                  <c:v>34.649727209915767</c:v>
                </c:pt>
                <c:pt idx="4">
                  <c:v>32.47575499428465</c:v>
                </c:pt>
                <c:pt idx="5">
                  <c:v>29.831818334115003</c:v>
                </c:pt>
                <c:pt idx="6">
                  <c:v>24.021803297689186</c:v>
                </c:pt>
                <c:pt idx="7">
                  <c:v>22.288332163340421</c:v>
                </c:pt>
                <c:pt idx="8" formatCode="#,##0.0">
                  <c:v>20.573871008106696</c:v>
                </c:pt>
              </c:numCache>
            </c:numRef>
          </c:val>
          <c:extLst>
            <c:ext xmlns:c16="http://schemas.microsoft.com/office/drawing/2014/chart" uri="{C3380CC4-5D6E-409C-BE32-E72D297353CC}">
              <c16:uniqueId val="{00000010-175A-4605-8CF3-41779E03DEF3}"/>
            </c:ext>
          </c:extLst>
        </c:ser>
        <c:dLbls>
          <c:showLegendKey val="0"/>
          <c:showVal val="0"/>
          <c:showCatName val="0"/>
          <c:showSerName val="0"/>
          <c:showPercent val="0"/>
          <c:showBubbleSize val="0"/>
        </c:dLbls>
        <c:gapWidth val="66"/>
        <c:axId val="106676608"/>
        <c:axId val="106678144"/>
      </c:barChart>
      <c:catAx>
        <c:axId val="106676608"/>
        <c:scaling>
          <c:orientation val="minMax"/>
        </c:scaling>
        <c:delete val="0"/>
        <c:axPos val="b"/>
        <c:numFmt formatCode="General" sourceLinked="1"/>
        <c:majorTickMark val="out"/>
        <c:minorTickMark val="none"/>
        <c:tickLblPos val="nextTo"/>
        <c:txPr>
          <a:bodyPr/>
          <a:lstStyle/>
          <a:p>
            <a:pPr>
              <a:defRPr sz="1400">
                <a:solidFill>
                  <a:schemeClr val="tx1">
                    <a:lumMod val="85000"/>
                    <a:lumOff val="15000"/>
                  </a:schemeClr>
                </a:solidFill>
                <a:latin typeface="+mn-lt"/>
              </a:defRPr>
            </a:pPr>
            <a:endParaRPr lang="en-US"/>
          </a:p>
        </c:txPr>
        <c:crossAx val="106678144"/>
        <c:crosses val="autoZero"/>
        <c:auto val="1"/>
        <c:lblAlgn val="ctr"/>
        <c:lblOffset val="100"/>
        <c:noMultiLvlLbl val="0"/>
      </c:catAx>
      <c:valAx>
        <c:axId val="106678144"/>
        <c:scaling>
          <c:orientation val="minMax"/>
          <c:max val="70"/>
          <c:min val="0"/>
        </c:scaling>
        <c:delete val="0"/>
        <c:axPos val="l"/>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mn-lt"/>
                  </a:rPr>
                  <a:t>Percent</a:t>
                </a:r>
              </a:p>
            </c:rich>
          </c:tx>
          <c:layout>
            <c:manualLayout>
              <c:xMode val="edge"/>
              <c:yMode val="edge"/>
              <c:x val="3.7847598152679599E-3"/>
              <c:y val="0.38313464943527697"/>
            </c:manualLayout>
          </c:layout>
          <c:overlay val="0"/>
        </c:title>
        <c:numFmt formatCode="General" sourceLinked="0"/>
        <c:majorTickMark val="out"/>
        <c:minorTickMark val="none"/>
        <c:tickLblPos val="nextTo"/>
        <c:txPr>
          <a:bodyPr/>
          <a:lstStyle/>
          <a:p>
            <a:pPr>
              <a:defRPr>
                <a:solidFill>
                  <a:schemeClr val="tx1">
                    <a:lumMod val="85000"/>
                    <a:lumOff val="15000"/>
                  </a:schemeClr>
                </a:solidFill>
                <a:latin typeface="+mn-lt"/>
              </a:defRPr>
            </a:pPr>
            <a:endParaRPr lang="en-US"/>
          </a:p>
        </c:txPr>
        <c:crossAx val="106676608"/>
        <c:crosses val="autoZero"/>
        <c:crossBetween val="between"/>
        <c:majorUnit val="10"/>
      </c:valAx>
    </c:plotArea>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032704100927656"/>
          <c:y val="6.0897514763779498E-2"/>
          <c:w val="0.64942642380619275"/>
          <c:h val="0.75740506069553803"/>
        </c:manualLayout>
      </c:layout>
      <c:barChart>
        <c:barDir val="bar"/>
        <c:grouping val="clustered"/>
        <c:varyColors val="0"/>
        <c:ser>
          <c:idx val="0"/>
          <c:order val="0"/>
          <c:tx>
            <c:strRef>
              <c:f>Sheet1!$B$1</c:f>
              <c:strCache>
                <c:ptCount val="1"/>
                <c:pt idx="0">
                  <c:v>Competition</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6623-41E3-9ECD-D4C9872F8EE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Any Digital</c:v>
                </c:pt>
                <c:pt idx="2">
                  <c:v>Digital TRNP 2</c:v>
                </c:pt>
                <c:pt idx="3">
                  <c:v>CA Digital SK</c:v>
                </c:pt>
                <c:pt idx="4">
                  <c:v>Denver 15s Family Fun Audio</c:v>
                </c:pt>
                <c:pt idx="5">
                  <c:v>ND Digital Summer</c:v>
                </c:pt>
                <c:pt idx="6">
                  <c:v>TRNP 30s</c:v>
                </c:pt>
                <c:pt idx="7">
                  <c:v>Denver Native 2</c:v>
                </c:pt>
                <c:pt idx="8">
                  <c:v>CA 15s Digital Audio</c:v>
                </c:pt>
                <c:pt idx="9">
                  <c:v>Denver Native 1</c:v>
                </c:pt>
                <c:pt idx="10">
                  <c:v>Family Fun 15s Video - Digital</c:v>
                </c:pt>
                <c:pt idx="11">
                  <c:v>ND Digital Winter 3</c:v>
                </c:pt>
                <c:pt idx="12">
                  <c:v>Denver Digital 2</c:v>
                </c:pt>
                <c:pt idx="13">
                  <c:v>Denver Native 3</c:v>
                </c:pt>
                <c:pt idx="14">
                  <c:v>CA Native 2</c:v>
                </c:pt>
                <c:pt idx="15">
                  <c:v>Denver Digital 3</c:v>
                </c:pt>
              </c:strCache>
            </c:strRef>
          </c:cat>
          <c:val>
            <c:numRef>
              <c:f>Sheet1!$B$2:$B$17</c:f>
              <c:numCache>
                <c:formatCode>General</c:formatCode>
                <c:ptCount val="16"/>
                <c:pt idx="0" formatCode="#,##0.0">
                  <c:v>50.509062526620895</c:v>
                </c:pt>
                <c:pt idx="2" formatCode="#,##0.0">
                  <c:v>30.522246949111391</c:v>
                </c:pt>
                <c:pt idx="3" formatCode="#,##0.0">
                  <c:v>30.402045947406886</c:v>
                </c:pt>
                <c:pt idx="4" formatCode="#,##0.0">
                  <c:v>29.760303885822498</c:v>
                </c:pt>
                <c:pt idx="5" formatCode="#,##0.0">
                  <c:v>29.581162815355029</c:v>
                </c:pt>
                <c:pt idx="6" formatCode="#,##0.0">
                  <c:v>29.088142438549003</c:v>
                </c:pt>
                <c:pt idx="7" formatCode="#,##0.0">
                  <c:v>27.822113206995763</c:v>
                </c:pt>
                <c:pt idx="8" formatCode="#,##0.0">
                  <c:v>27.404730399697204</c:v>
                </c:pt>
                <c:pt idx="9" formatCode="#,##0.0">
                  <c:v>27.372651210375931</c:v>
                </c:pt>
                <c:pt idx="10" formatCode="#,##0.0">
                  <c:v>26.874040033655277</c:v>
                </c:pt>
                <c:pt idx="11" formatCode="#,##0.0">
                  <c:v>26.420438472855089</c:v>
                </c:pt>
                <c:pt idx="12" formatCode="#,##0.0">
                  <c:v>25.818107108266652</c:v>
                </c:pt>
                <c:pt idx="13" formatCode="0.00">
                  <c:v>25.245215786452054</c:v>
                </c:pt>
                <c:pt idx="14" formatCode="0.00">
                  <c:v>25.002352441871373</c:v>
                </c:pt>
                <c:pt idx="15" formatCode="0.00">
                  <c:v>24.969616707646882</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517440"/>
        <c:axId val="107518976"/>
      </c:barChart>
      <c:catAx>
        <c:axId val="107517440"/>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518976"/>
        <c:crosses val="autoZero"/>
        <c:auto val="1"/>
        <c:lblAlgn val="ctr"/>
        <c:lblOffset val="100"/>
        <c:noMultiLvlLbl val="0"/>
      </c:catAx>
      <c:valAx>
        <c:axId val="107518976"/>
        <c:scaling>
          <c:orientation val="minMax"/>
          <c:max val="60"/>
          <c:min val="0"/>
        </c:scaling>
        <c:delete val="0"/>
        <c:axPos val="b"/>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Calibri" panose="020F0502020204030204" pitchFamily="34" charset="0"/>
                    <a:cs typeface="Calibri" panose="020F0502020204030204" pitchFamily="34" charset="0"/>
                  </a:rPr>
                  <a:t>Percent</a:t>
                </a:r>
              </a:p>
            </c:rich>
          </c:tx>
          <c:layout>
            <c:manualLayout>
              <c:xMode val="edge"/>
              <c:yMode val="edge"/>
              <c:x val="0.6152267939138224"/>
              <c:y val="0.9035119243290119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517440"/>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740728399250942"/>
          <c:y val="6.0897514763779498E-2"/>
          <c:w val="0.6223462445024236"/>
          <c:h val="0.75740506069553803"/>
        </c:manualLayout>
      </c:layout>
      <c:barChart>
        <c:barDir val="bar"/>
        <c:grouping val="clustered"/>
        <c:varyColors val="0"/>
        <c:ser>
          <c:idx val="0"/>
          <c:order val="0"/>
          <c:tx>
            <c:strRef>
              <c:f>Sheet1!$B$1</c:f>
              <c:strCache>
                <c:ptCount val="1"/>
                <c:pt idx="0">
                  <c:v>Competition</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6623-41E3-9ECD-D4C9872F8EE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Any Digital</c:v>
                </c:pt>
                <c:pt idx="2">
                  <c:v>CA Digital MB</c:v>
                </c:pt>
                <c:pt idx="3">
                  <c:v>Primary US 15s Digital Audio</c:v>
                </c:pt>
                <c:pt idx="4">
                  <c:v>CA Native 1</c:v>
                </c:pt>
                <c:pt idx="5">
                  <c:v>Cybba Onsite Digital</c:v>
                </c:pt>
                <c:pt idx="6">
                  <c:v>Denver YouTube</c:v>
                </c:pt>
                <c:pt idx="7">
                  <c:v>CA Digital City</c:v>
                </c:pt>
                <c:pt idx="8">
                  <c:v>Denver Digital 1</c:v>
                </c:pt>
                <c:pt idx="9">
                  <c:v>CA Digital Guide</c:v>
                </c:pt>
                <c:pt idx="10">
                  <c:v>Family Fun 15s Video - Streaming</c:v>
                </c:pt>
                <c:pt idx="11">
                  <c:v>Primary US Native 3</c:v>
                </c:pt>
                <c:pt idx="12">
                  <c:v>ND Digital Winter 1</c:v>
                </c:pt>
                <c:pt idx="13">
                  <c:v>ND Digital Fall</c:v>
                </c:pt>
                <c:pt idx="14">
                  <c:v>Digital NE Media 2</c:v>
                </c:pt>
                <c:pt idx="15">
                  <c:v>Digital Active Outdoors 1</c:v>
                </c:pt>
              </c:strCache>
            </c:strRef>
          </c:cat>
          <c:val>
            <c:numRef>
              <c:f>Sheet1!$B$2:$B$17</c:f>
              <c:numCache>
                <c:formatCode>General</c:formatCode>
                <c:ptCount val="16"/>
                <c:pt idx="0" formatCode="#,##0.0">
                  <c:v>50.509062526620895</c:v>
                </c:pt>
                <c:pt idx="2" formatCode="#,##0.0">
                  <c:v>24.344097847864067</c:v>
                </c:pt>
                <c:pt idx="3" formatCode="#,##0.0">
                  <c:v>23.785668470697999</c:v>
                </c:pt>
                <c:pt idx="4" formatCode="#,##0.0">
                  <c:v>23.638377248196107</c:v>
                </c:pt>
                <c:pt idx="5" formatCode="#,##0.0">
                  <c:v>23.573156623874159</c:v>
                </c:pt>
                <c:pt idx="6" formatCode="#,##0.0">
                  <c:v>22.775780106253489</c:v>
                </c:pt>
                <c:pt idx="7" formatCode="#,##0.0">
                  <c:v>22.735647811914973</c:v>
                </c:pt>
                <c:pt idx="8" formatCode="#,##0.0">
                  <c:v>22.490280299386338</c:v>
                </c:pt>
                <c:pt idx="9" formatCode="#,##0.0">
                  <c:v>22.451793213463901</c:v>
                </c:pt>
                <c:pt idx="10" formatCode="#,##0.0">
                  <c:v>21.420241297912497</c:v>
                </c:pt>
                <c:pt idx="11" formatCode="#,##0.0">
                  <c:v>20.384651322316515</c:v>
                </c:pt>
                <c:pt idx="12" formatCode="#,##0.0">
                  <c:v>19.893093708239913</c:v>
                </c:pt>
                <c:pt idx="13" formatCode="0.00">
                  <c:v>19.634034076758926</c:v>
                </c:pt>
                <c:pt idx="14" formatCode="0.00">
                  <c:v>19.263941366272761</c:v>
                </c:pt>
                <c:pt idx="15" formatCode="0.00">
                  <c:v>18.75895337131309</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517440"/>
        <c:axId val="107518976"/>
      </c:barChart>
      <c:catAx>
        <c:axId val="107517440"/>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518976"/>
        <c:crosses val="autoZero"/>
        <c:auto val="1"/>
        <c:lblAlgn val="ctr"/>
        <c:lblOffset val="100"/>
        <c:noMultiLvlLbl val="0"/>
      </c:catAx>
      <c:valAx>
        <c:axId val="107518976"/>
        <c:scaling>
          <c:orientation val="minMax"/>
          <c:max val="60"/>
          <c:min val="0"/>
        </c:scaling>
        <c:delete val="0"/>
        <c:axPos val="b"/>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Calibri" panose="020F0502020204030204" pitchFamily="34" charset="0"/>
                    <a:cs typeface="Calibri" panose="020F0502020204030204" pitchFamily="34" charset="0"/>
                  </a:rPr>
                  <a:t>Percent</a:t>
                </a:r>
              </a:p>
            </c:rich>
          </c:tx>
          <c:layout>
            <c:manualLayout>
              <c:xMode val="edge"/>
              <c:yMode val="edge"/>
              <c:x val="0.6152267939138224"/>
              <c:y val="0.9035119243290119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517440"/>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194495518342299"/>
          <c:y val="6.0897514763779498E-2"/>
          <c:w val="0.62780845363872329"/>
          <c:h val="0.75740506069553803"/>
        </c:manualLayout>
      </c:layout>
      <c:barChart>
        <c:barDir val="bar"/>
        <c:grouping val="clustered"/>
        <c:varyColors val="0"/>
        <c:ser>
          <c:idx val="0"/>
          <c:order val="0"/>
          <c:tx>
            <c:strRef>
              <c:f>Sheet1!$B$1</c:f>
              <c:strCache>
                <c:ptCount val="1"/>
                <c:pt idx="0">
                  <c:v>Competition</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6623-41E3-9ECD-D4C9872F8EE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Any Digital</c:v>
                </c:pt>
                <c:pt idx="2">
                  <c:v>Primary US Native 1</c:v>
                </c:pt>
                <c:pt idx="3">
                  <c:v>Digital Fishing</c:v>
                </c:pt>
                <c:pt idx="4">
                  <c:v>Digital Free Guide</c:v>
                </c:pt>
                <c:pt idx="5">
                  <c:v>ND Digital Winter 2</c:v>
                </c:pt>
                <c:pt idx="6">
                  <c:v>Primary US Native 2</c:v>
                </c:pt>
                <c:pt idx="7">
                  <c:v>ND 15s Digital Audio</c:v>
                </c:pt>
                <c:pt idx="8">
                  <c:v>Digital TRNP 2</c:v>
                </c:pt>
                <c:pt idx="9">
                  <c:v>Cybba Skin Digital</c:v>
                </c:pt>
                <c:pt idx="10">
                  <c:v>ND 30s Winter Video - Streaming</c:v>
                </c:pt>
                <c:pt idx="11">
                  <c:v>TRNP 30s - Streaming</c:v>
                </c:pt>
                <c:pt idx="12">
                  <c:v>SD Motorcycle 2</c:v>
                </c:pt>
                <c:pt idx="13">
                  <c:v>CA 30s Video - Streaming</c:v>
                </c:pt>
                <c:pt idx="14">
                  <c:v>Road Trip 30s - Streaming</c:v>
                </c:pt>
                <c:pt idx="15">
                  <c:v>CA 30s Video - Website</c:v>
                </c:pt>
              </c:strCache>
            </c:strRef>
          </c:cat>
          <c:val>
            <c:numRef>
              <c:f>Sheet1!$B$2:$B$17</c:f>
              <c:numCache>
                <c:formatCode>General</c:formatCode>
                <c:ptCount val="16"/>
                <c:pt idx="0" formatCode="#,##0.0">
                  <c:v>50.509062526620895</c:v>
                </c:pt>
                <c:pt idx="2" formatCode="#,##0.0">
                  <c:v>18.389588773854008</c:v>
                </c:pt>
                <c:pt idx="3" formatCode="#,##0.0">
                  <c:v>18.043563337601025</c:v>
                </c:pt>
                <c:pt idx="4" formatCode="#,##0.0">
                  <c:v>17.668132769254207</c:v>
                </c:pt>
                <c:pt idx="5" formatCode="#,##0.0">
                  <c:v>17.040361545362977</c:v>
                </c:pt>
                <c:pt idx="6" formatCode="#,##0.0">
                  <c:v>16.765509909513909</c:v>
                </c:pt>
                <c:pt idx="7" formatCode="#,##0.0">
                  <c:v>16.528339168508218</c:v>
                </c:pt>
                <c:pt idx="8" formatCode="#,##0.0">
                  <c:v>16.42739211177722</c:v>
                </c:pt>
                <c:pt idx="9" formatCode="#,##0.0">
                  <c:v>15.788639840731348</c:v>
                </c:pt>
                <c:pt idx="10" formatCode="#,##0.0">
                  <c:v>15.373257228002318</c:v>
                </c:pt>
                <c:pt idx="11" formatCode="#,##0.0">
                  <c:v>13.181560482956337</c:v>
                </c:pt>
                <c:pt idx="12" formatCode="#,##0.0">
                  <c:v>13.180451457328468</c:v>
                </c:pt>
                <c:pt idx="13" formatCode="#,##0.0">
                  <c:v>12.912279192507409</c:v>
                </c:pt>
                <c:pt idx="14" formatCode="#,##0.0">
                  <c:v>12.788850581585715</c:v>
                </c:pt>
                <c:pt idx="15" formatCode="#,##0.0">
                  <c:v>12.046190867669175</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517440"/>
        <c:axId val="107518976"/>
      </c:barChart>
      <c:catAx>
        <c:axId val="107517440"/>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518976"/>
        <c:crosses val="autoZero"/>
        <c:auto val="1"/>
        <c:lblAlgn val="ctr"/>
        <c:lblOffset val="100"/>
        <c:noMultiLvlLbl val="0"/>
      </c:catAx>
      <c:valAx>
        <c:axId val="107518976"/>
        <c:scaling>
          <c:orientation val="minMax"/>
          <c:max val="60"/>
          <c:min val="0"/>
        </c:scaling>
        <c:delete val="0"/>
        <c:axPos val="b"/>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Calibri" panose="020F0502020204030204" pitchFamily="34" charset="0"/>
                    <a:cs typeface="Calibri" panose="020F0502020204030204" pitchFamily="34" charset="0"/>
                  </a:rPr>
                  <a:t>Percent</a:t>
                </a:r>
              </a:p>
            </c:rich>
          </c:tx>
          <c:layout>
            <c:manualLayout>
              <c:xMode val="edge"/>
              <c:yMode val="edge"/>
              <c:x val="0.6152267939138224"/>
              <c:y val="0.9035119243290119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517440"/>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032704100927656"/>
          <c:y val="6.0897514763779498E-2"/>
          <c:w val="0.64942642380619275"/>
          <c:h val="0.75740506069553803"/>
        </c:manualLayout>
      </c:layout>
      <c:barChart>
        <c:barDir val="bar"/>
        <c:grouping val="clustered"/>
        <c:varyColors val="0"/>
        <c:ser>
          <c:idx val="0"/>
          <c:order val="0"/>
          <c:tx>
            <c:strRef>
              <c:f>Sheet1!$B$1</c:f>
              <c:strCache>
                <c:ptCount val="1"/>
                <c:pt idx="0">
                  <c:v>Competition</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6623-41E3-9ECD-D4C9872F8EE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Any Digital</c:v>
                </c:pt>
                <c:pt idx="2">
                  <c:v>Hunt Fish 30s - Streaming</c:v>
                </c:pt>
                <c:pt idx="3">
                  <c:v>SD Motorcycle 1</c:v>
                </c:pt>
                <c:pt idx="4">
                  <c:v>MN Digital City 2</c:v>
                </c:pt>
                <c:pt idx="5">
                  <c:v>MN Digital City 1</c:v>
                </c:pt>
                <c:pt idx="6">
                  <c:v>Family Fun 15s Video - Website</c:v>
                </c:pt>
                <c:pt idx="7">
                  <c:v>Hunt Fish 30s - Website</c:v>
                </c:pt>
                <c:pt idx="8">
                  <c:v>Road Trip 30s - Website</c:v>
                </c:pt>
                <c:pt idx="9">
                  <c:v>TRNP 30s - Website</c:v>
                </c:pt>
                <c:pt idx="10">
                  <c:v>ND 30s Winter Video - Website</c:v>
                </c:pt>
              </c:strCache>
            </c:strRef>
          </c:cat>
          <c:val>
            <c:numRef>
              <c:f>Sheet1!$B$2:$B$12</c:f>
              <c:numCache>
                <c:formatCode>General</c:formatCode>
                <c:ptCount val="11"/>
                <c:pt idx="0" formatCode="#,##0.0">
                  <c:v>50.509062526620895</c:v>
                </c:pt>
                <c:pt idx="2" formatCode="#,##0.0">
                  <c:v>11.026148398928836</c:v>
                </c:pt>
                <c:pt idx="3" formatCode="#,##0.0">
                  <c:v>10.593865165998057</c:v>
                </c:pt>
                <c:pt idx="4" formatCode="#,##0.0">
                  <c:v>9.5360111856124803</c:v>
                </c:pt>
                <c:pt idx="5" formatCode="#,##0.0">
                  <c:v>8.0435021982791781</c:v>
                </c:pt>
                <c:pt idx="6" formatCode="#,##0.0">
                  <c:v>7.3430377202498089</c:v>
                </c:pt>
                <c:pt idx="7" formatCode="#,##0.0">
                  <c:v>3.7430312460939383</c:v>
                </c:pt>
                <c:pt idx="8" formatCode="#,##0.0">
                  <c:v>3.4046629343494326</c:v>
                </c:pt>
                <c:pt idx="9" formatCode="#,##0.0">
                  <c:v>3.2145439426239335</c:v>
                </c:pt>
                <c:pt idx="10" formatCode="#,##0.0">
                  <c:v>1.6182322525581365</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517440"/>
        <c:axId val="107518976"/>
      </c:barChart>
      <c:catAx>
        <c:axId val="107517440"/>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518976"/>
        <c:crosses val="autoZero"/>
        <c:auto val="1"/>
        <c:lblAlgn val="ctr"/>
        <c:lblOffset val="100"/>
        <c:noMultiLvlLbl val="0"/>
      </c:catAx>
      <c:valAx>
        <c:axId val="107518976"/>
        <c:scaling>
          <c:orientation val="minMax"/>
          <c:max val="60"/>
          <c:min val="0"/>
        </c:scaling>
        <c:delete val="0"/>
        <c:axPos val="b"/>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Calibri" panose="020F0502020204030204" pitchFamily="34" charset="0"/>
                    <a:cs typeface="Calibri" panose="020F0502020204030204" pitchFamily="34" charset="0"/>
                  </a:rPr>
                  <a:t>Percent</a:t>
                </a:r>
              </a:p>
            </c:rich>
          </c:tx>
          <c:layout>
            <c:manualLayout>
              <c:xMode val="edge"/>
              <c:yMode val="edge"/>
              <c:x val="0.6152267939138224"/>
              <c:y val="0.9035119243290119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517440"/>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283965042018978"/>
          <c:y val="7.6100973157367247E-2"/>
          <c:w val="0.58017564386255571"/>
          <c:h val="0.74220164464217564"/>
        </c:manualLayout>
      </c:layout>
      <c:barChart>
        <c:barDir val="bar"/>
        <c:grouping val="clustered"/>
        <c:varyColors val="0"/>
        <c:ser>
          <c:idx val="0"/>
          <c:order val="0"/>
          <c:tx>
            <c:strRef>
              <c:f>Sheet1!$B$1</c:f>
              <c:strCache>
                <c:ptCount val="1"/>
                <c:pt idx="0">
                  <c:v>Competition</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7412-45CA-B095-50FD2B1B675D}"/>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Any Sponsorship</c:v>
                </c:pt>
                <c:pt idx="2">
                  <c:v>Road Trip 30s Broadcast Radio</c:v>
                </c:pt>
                <c:pt idx="3">
                  <c:v>Hunt Fish 30s Broadcast Radio</c:v>
                </c:pt>
                <c:pt idx="4">
                  <c:v>Packers Digital Compilation</c:v>
                </c:pt>
                <c:pt idx="5">
                  <c:v>Packers Social Media</c:v>
                </c:pt>
                <c:pt idx="6">
                  <c:v>TRNP 30s Broadcast Radio</c:v>
                </c:pt>
                <c:pt idx="7">
                  <c:v>Buffalo Chip Print</c:v>
                </c:pt>
              </c:strCache>
            </c:strRef>
          </c:cat>
          <c:val>
            <c:numRef>
              <c:f>Sheet1!$B$2:$B$9</c:f>
              <c:numCache>
                <c:formatCode>General</c:formatCode>
                <c:ptCount val="8"/>
                <c:pt idx="0">
                  <c:v>34.649727209915767</c:v>
                </c:pt>
                <c:pt idx="2" formatCode="#,##0.0">
                  <c:v>23.067509003098426</c:v>
                </c:pt>
                <c:pt idx="3" formatCode="#,##0.0">
                  <c:v>20.592680045000101</c:v>
                </c:pt>
                <c:pt idx="4" formatCode="#,##0.0">
                  <c:v>19.163687180544212</c:v>
                </c:pt>
                <c:pt idx="5" formatCode="#,##0.0">
                  <c:v>18.859699145414879</c:v>
                </c:pt>
                <c:pt idx="6" formatCode="0.00">
                  <c:v>18.682663897731238</c:v>
                </c:pt>
                <c:pt idx="7" formatCode="0.00">
                  <c:v>13.654610465646591</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804544"/>
        <c:axId val="107806080"/>
      </c:barChart>
      <c:catAx>
        <c:axId val="107804544"/>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806080"/>
        <c:crosses val="autoZero"/>
        <c:auto val="1"/>
        <c:lblAlgn val="ctr"/>
        <c:lblOffset val="100"/>
        <c:noMultiLvlLbl val="0"/>
      </c:catAx>
      <c:valAx>
        <c:axId val="107806080"/>
        <c:scaling>
          <c:orientation val="minMax"/>
          <c:max val="60"/>
        </c:scaling>
        <c:delete val="0"/>
        <c:axPos val="b"/>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0.646864121234629"/>
              <c:y val="0.9063573760374582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804544"/>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032704100927656"/>
          <c:y val="6.0897514763779498E-2"/>
          <c:w val="0.64942642380619275"/>
          <c:h val="0.75740506069553803"/>
        </c:manualLayout>
      </c:layout>
      <c:barChart>
        <c:barDir val="bar"/>
        <c:grouping val="clustered"/>
        <c:varyColors val="0"/>
        <c:ser>
          <c:idx val="0"/>
          <c:order val="0"/>
          <c:tx>
            <c:strRef>
              <c:f>Sheet1!$B$1</c:f>
              <c:strCache>
                <c:ptCount val="1"/>
                <c:pt idx="0">
                  <c:v>Competition</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6623-41E3-9ECD-D4C9872F8EE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Any Broadcast Radio</c:v>
                </c:pt>
                <c:pt idx="2">
                  <c:v>CA 30s Broadcast Radio</c:v>
                </c:pt>
              </c:strCache>
            </c:strRef>
          </c:cat>
          <c:val>
            <c:numRef>
              <c:f>Sheet1!$B$2:$B$4</c:f>
              <c:numCache>
                <c:formatCode>General</c:formatCode>
                <c:ptCount val="3"/>
                <c:pt idx="0">
                  <c:v>32.47575499428465</c:v>
                </c:pt>
                <c:pt idx="2" formatCode="#,##0.0">
                  <c:v>32.475754994284664</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517440"/>
        <c:axId val="107518976"/>
      </c:barChart>
      <c:catAx>
        <c:axId val="107517440"/>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518976"/>
        <c:crosses val="autoZero"/>
        <c:auto val="1"/>
        <c:lblAlgn val="ctr"/>
        <c:lblOffset val="100"/>
        <c:noMultiLvlLbl val="0"/>
      </c:catAx>
      <c:valAx>
        <c:axId val="107518976"/>
        <c:scaling>
          <c:orientation val="minMax"/>
          <c:max val="60"/>
        </c:scaling>
        <c:delete val="0"/>
        <c:axPos val="b"/>
        <c:title>
          <c:tx>
            <c:rich>
              <a:bodyPr/>
              <a:lstStyle/>
              <a:p>
                <a:pPr>
                  <a:defRPr b="0">
                    <a:solidFill>
                      <a:schemeClr val="tx1">
                        <a:lumMod val="85000"/>
                        <a:lumOff val="15000"/>
                      </a:schemeClr>
                    </a:solidFill>
                    <a:latin typeface="+mn-lt"/>
                  </a:defRPr>
                </a:pPr>
                <a:r>
                  <a:rPr lang="en-CA" b="0" dirty="0">
                    <a:solidFill>
                      <a:schemeClr val="tx1">
                        <a:lumMod val="85000"/>
                        <a:lumOff val="15000"/>
                      </a:schemeClr>
                    </a:solidFill>
                    <a:latin typeface="Calibri" panose="020F0502020204030204" pitchFamily="34" charset="0"/>
                    <a:cs typeface="Calibri" panose="020F0502020204030204" pitchFamily="34" charset="0"/>
                  </a:rPr>
                  <a:t>Percent</a:t>
                </a:r>
              </a:p>
            </c:rich>
          </c:tx>
          <c:layout>
            <c:manualLayout>
              <c:xMode val="edge"/>
              <c:yMode val="edge"/>
              <c:x val="0.61784275946052614"/>
              <c:y val="0.90959326149534336"/>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517440"/>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283965042018978"/>
          <c:y val="7.6100973157367247E-2"/>
          <c:w val="0.58017564386255571"/>
          <c:h val="0.74220164464217564"/>
        </c:manualLayout>
      </c:layout>
      <c:barChart>
        <c:barDir val="bar"/>
        <c:grouping val="clustered"/>
        <c:varyColors val="0"/>
        <c:ser>
          <c:idx val="0"/>
          <c:order val="0"/>
          <c:tx>
            <c:strRef>
              <c:f>Sheet1!$B$1</c:f>
              <c:strCache>
                <c:ptCount val="1"/>
                <c:pt idx="0">
                  <c:v>Competition</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7412-45CA-B095-50FD2B1B675D}"/>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Any Print</c:v>
                </c:pt>
                <c:pt idx="2">
                  <c:v>ND Print Compilation 4</c:v>
                </c:pt>
                <c:pt idx="3">
                  <c:v>ND Print Compilation 1</c:v>
                </c:pt>
                <c:pt idx="4">
                  <c:v>CA Print Compilation 2</c:v>
                </c:pt>
                <c:pt idx="5">
                  <c:v>CA Print Compilation 1</c:v>
                </c:pt>
                <c:pt idx="6">
                  <c:v>ND Print Compilation 3</c:v>
                </c:pt>
                <c:pt idx="7">
                  <c:v>Primary US Print Compilation 3</c:v>
                </c:pt>
                <c:pt idx="8">
                  <c:v>ND Print Compilation 2</c:v>
                </c:pt>
                <c:pt idx="9">
                  <c:v>ND Print Compilation 5</c:v>
                </c:pt>
                <c:pt idx="10">
                  <c:v>Primary US Print Compilation 2</c:v>
                </c:pt>
                <c:pt idx="11">
                  <c:v>Primary US Print Compilation 1</c:v>
                </c:pt>
                <c:pt idx="12">
                  <c:v>Primary US Print Compilation 4</c:v>
                </c:pt>
              </c:strCache>
            </c:strRef>
          </c:cat>
          <c:val>
            <c:numRef>
              <c:f>Sheet1!$B$2:$B$14</c:f>
              <c:numCache>
                <c:formatCode>General</c:formatCode>
                <c:ptCount val="13"/>
                <c:pt idx="0">
                  <c:v>29.831818334115003</c:v>
                </c:pt>
                <c:pt idx="2" formatCode="#,##0.0">
                  <c:v>37.968365733063713</c:v>
                </c:pt>
                <c:pt idx="3" formatCode="#,##0.0">
                  <c:v>34.864523626658652</c:v>
                </c:pt>
                <c:pt idx="4" formatCode="#,##0.0">
                  <c:v>29.172777582376252</c:v>
                </c:pt>
                <c:pt idx="5" formatCode="#,##0.0">
                  <c:v>28.9420690401742</c:v>
                </c:pt>
                <c:pt idx="6" formatCode="0.00">
                  <c:v>28.705171160722593</c:v>
                </c:pt>
                <c:pt idx="7" formatCode="0.00">
                  <c:v>27.778728574167943</c:v>
                </c:pt>
                <c:pt idx="8" formatCode="0.00">
                  <c:v>26.640215926641197</c:v>
                </c:pt>
                <c:pt idx="9" formatCode="0.00">
                  <c:v>25.843866995841775</c:v>
                </c:pt>
                <c:pt idx="10" formatCode="0.00">
                  <c:v>19.603519366019754</c:v>
                </c:pt>
                <c:pt idx="11" formatCode="0.00">
                  <c:v>19.601786205879019</c:v>
                </c:pt>
                <c:pt idx="12" formatCode="0.00">
                  <c:v>17.152086265891633</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804544"/>
        <c:axId val="107806080"/>
      </c:barChart>
      <c:catAx>
        <c:axId val="107804544"/>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806080"/>
        <c:crosses val="autoZero"/>
        <c:auto val="1"/>
        <c:lblAlgn val="ctr"/>
        <c:lblOffset val="100"/>
        <c:noMultiLvlLbl val="0"/>
      </c:catAx>
      <c:valAx>
        <c:axId val="107806080"/>
        <c:scaling>
          <c:orientation val="minMax"/>
          <c:max val="60"/>
        </c:scaling>
        <c:delete val="0"/>
        <c:axPos val="b"/>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0.646864121234629"/>
              <c:y val="0.9063573760374582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804544"/>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283965042018978"/>
          <c:y val="7.6100973157367247E-2"/>
          <c:w val="0.58017564386255571"/>
          <c:h val="0.74220164464217564"/>
        </c:manualLayout>
      </c:layout>
      <c:barChart>
        <c:barDir val="bar"/>
        <c:grouping val="clustered"/>
        <c:varyColors val="0"/>
        <c:ser>
          <c:idx val="0"/>
          <c:order val="0"/>
          <c:tx>
            <c:strRef>
              <c:f>Sheet1!$B$1</c:f>
              <c:strCache>
                <c:ptCount val="1"/>
                <c:pt idx="0">
                  <c:v>Competition</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7412-45CA-B095-50FD2B1B675D}"/>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Any Broadcast TV</c:v>
                </c:pt>
                <c:pt idx="2">
                  <c:v>CA 30s Video</c:v>
                </c:pt>
                <c:pt idx="3">
                  <c:v>ND 30s Winter Video</c:v>
                </c:pt>
                <c:pt idx="4">
                  <c:v>Road Trip 30s</c:v>
                </c:pt>
                <c:pt idx="5">
                  <c:v>TRNP 30s</c:v>
                </c:pt>
                <c:pt idx="6">
                  <c:v>Hunt Fish 30s</c:v>
                </c:pt>
              </c:strCache>
            </c:strRef>
          </c:cat>
          <c:val>
            <c:numRef>
              <c:f>Sheet1!$B$2:$B$8</c:f>
              <c:numCache>
                <c:formatCode>General</c:formatCode>
                <c:ptCount val="7"/>
                <c:pt idx="0">
                  <c:v>24.021803297689186</c:v>
                </c:pt>
                <c:pt idx="2" formatCode="#,##0.0">
                  <c:v>27.762968310897847</c:v>
                </c:pt>
                <c:pt idx="3" formatCode="#,##0.0">
                  <c:v>19.740775609526196</c:v>
                </c:pt>
                <c:pt idx="4" formatCode="#,##0.0">
                  <c:v>14.911167275485951</c:v>
                </c:pt>
                <c:pt idx="5" formatCode="#,##0.0">
                  <c:v>13.991810925094011</c:v>
                </c:pt>
                <c:pt idx="6" formatCode="0.00">
                  <c:v>11.110057338412563</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804544"/>
        <c:axId val="107806080"/>
      </c:barChart>
      <c:catAx>
        <c:axId val="107804544"/>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806080"/>
        <c:crosses val="autoZero"/>
        <c:auto val="1"/>
        <c:lblAlgn val="ctr"/>
        <c:lblOffset val="100"/>
        <c:noMultiLvlLbl val="0"/>
      </c:catAx>
      <c:valAx>
        <c:axId val="107806080"/>
        <c:scaling>
          <c:orientation val="minMax"/>
          <c:max val="60"/>
        </c:scaling>
        <c:delete val="0"/>
        <c:axPos val="b"/>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0.646864121234629"/>
              <c:y val="0.9063573760374582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804544"/>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283965042018978"/>
          <c:y val="7.6100973157367247E-2"/>
          <c:w val="0.58017564386255571"/>
          <c:h val="0.74220164464217564"/>
        </c:manualLayout>
      </c:layout>
      <c:barChart>
        <c:barDir val="bar"/>
        <c:grouping val="clustered"/>
        <c:varyColors val="0"/>
        <c:ser>
          <c:idx val="0"/>
          <c:order val="0"/>
          <c:tx>
            <c:strRef>
              <c:f>Sheet1!$B$1</c:f>
              <c:strCache>
                <c:ptCount val="1"/>
                <c:pt idx="0">
                  <c:v>Competition</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7412-45CA-B095-50FD2B1B675D}"/>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Any Out-of-Home</c:v>
                </c:pt>
                <c:pt idx="2">
                  <c:v>SD OOH Gas Pump</c:v>
                </c:pt>
                <c:pt idx="3">
                  <c:v>CA OOH Compilation 2</c:v>
                </c:pt>
                <c:pt idx="4">
                  <c:v>IL OOH Compilation</c:v>
                </c:pt>
                <c:pt idx="5">
                  <c:v>SD OOH Billboard</c:v>
                </c:pt>
                <c:pt idx="6">
                  <c:v>CA OOH Compilation 1</c:v>
                </c:pt>
                <c:pt idx="7">
                  <c:v>IL OOH Bus Compilation</c:v>
                </c:pt>
                <c:pt idx="8">
                  <c:v>MN OOH Compilation</c:v>
                </c:pt>
              </c:strCache>
            </c:strRef>
          </c:cat>
          <c:val>
            <c:numRef>
              <c:f>Sheet1!$B$2:$B$10</c:f>
              <c:numCache>
                <c:formatCode>General</c:formatCode>
                <c:ptCount val="9"/>
                <c:pt idx="0">
                  <c:v>22.288332163340421</c:v>
                </c:pt>
                <c:pt idx="2" formatCode="#,##0.0">
                  <c:v>22.432193062528015</c:v>
                </c:pt>
                <c:pt idx="3" formatCode="#,##0.0">
                  <c:v>21.089528549341832</c:v>
                </c:pt>
                <c:pt idx="4" formatCode="#,##0.0">
                  <c:v>20.506109165375047</c:v>
                </c:pt>
                <c:pt idx="5" formatCode="#,##0.0">
                  <c:v>19.256803623947906</c:v>
                </c:pt>
                <c:pt idx="6" formatCode="0.00">
                  <c:v>18.989404577590076</c:v>
                </c:pt>
                <c:pt idx="7" formatCode="0.00">
                  <c:v>16.604316143498369</c:v>
                </c:pt>
                <c:pt idx="8" formatCode="0.00">
                  <c:v>10.460849808007854</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804544"/>
        <c:axId val="107806080"/>
      </c:barChart>
      <c:catAx>
        <c:axId val="107804544"/>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806080"/>
        <c:crosses val="autoZero"/>
        <c:auto val="1"/>
        <c:lblAlgn val="ctr"/>
        <c:lblOffset val="100"/>
        <c:noMultiLvlLbl val="0"/>
      </c:catAx>
      <c:valAx>
        <c:axId val="107806080"/>
        <c:scaling>
          <c:orientation val="minMax"/>
          <c:max val="60"/>
        </c:scaling>
        <c:delete val="0"/>
        <c:axPos val="b"/>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0.646864121234629"/>
              <c:y val="0.90635737603745825"/>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804544"/>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214794579249022"/>
          <c:y val="5.7856966026402577E-2"/>
          <c:w val="0.6062959987144465"/>
          <c:h val="0.76348631962830105"/>
        </c:manualLayout>
      </c:layout>
      <c:barChart>
        <c:barDir val="bar"/>
        <c:grouping val="clustered"/>
        <c:varyColors val="0"/>
        <c:ser>
          <c:idx val="0"/>
          <c:order val="0"/>
          <c:tx>
            <c:strRef>
              <c:f>Sheet1!$B$1</c:f>
              <c:strCache>
                <c:ptCount val="1"/>
                <c:pt idx="0">
                  <c:v>Digital</c:v>
                </c:pt>
              </c:strCache>
            </c:strRef>
          </c:tx>
          <c:spPr>
            <a:solidFill>
              <a:srgbClr val="0F5A93"/>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4-5893-403A-A7B2-FBA27CB5708A}"/>
              </c:ext>
            </c:extLst>
          </c:dPt>
          <c:dPt>
            <c:idx val="1"/>
            <c:invertIfNegative val="0"/>
            <c:bubble3D val="0"/>
            <c:extLst>
              <c:ext xmlns:c16="http://schemas.microsoft.com/office/drawing/2014/chart" uri="{C3380CC4-5D6E-409C-BE32-E72D297353CC}">
                <c16:uniqueId val="{00000000-B5AD-4E64-B6AA-2A579054D99F}"/>
              </c:ext>
            </c:extLst>
          </c:dPt>
          <c:dPt>
            <c:idx val="2"/>
            <c:invertIfNegative val="0"/>
            <c:bubble3D val="0"/>
            <c:extLst>
              <c:ext xmlns:c16="http://schemas.microsoft.com/office/drawing/2014/chart" uri="{C3380CC4-5D6E-409C-BE32-E72D297353CC}">
                <c16:uniqueId val="{00000001-B5AD-4E64-B6AA-2A579054D99F}"/>
              </c:ext>
            </c:extLst>
          </c:dPt>
          <c:dPt>
            <c:idx val="6"/>
            <c:invertIfNegative val="0"/>
            <c:bubble3D val="0"/>
            <c:extLst>
              <c:ext xmlns:c16="http://schemas.microsoft.com/office/drawing/2014/chart" uri="{C3380CC4-5D6E-409C-BE32-E72D297353CC}">
                <c16:uniqueId val="{00000003-B5AD-4E64-B6AA-2A579054D99F}"/>
              </c:ext>
            </c:extLst>
          </c:dPt>
          <c:dPt>
            <c:idx val="10"/>
            <c:invertIfNegative val="0"/>
            <c:bubble3D val="0"/>
            <c:extLst>
              <c:ext xmlns:c16="http://schemas.microsoft.com/office/drawing/2014/chart" uri="{C3380CC4-5D6E-409C-BE32-E72D297353CC}">
                <c16:uniqueId val="{00000005-B5AD-4E64-B6AA-2A579054D99F}"/>
              </c:ext>
            </c:extLst>
          </c:dPt>
          <c:dLbls>
            <c:numFmt formatCode="#,##0" sourceLinked="0"/>
            <c:spPr>
              <a:noFill/>
              <a:ln>
                <a:noFill/>
              </a:ln>
              <a:effectLst/>
            </c:spPr>
            <c:txPr>
              <a:bodyPr wrap="square" lIns="38100" tIns="19050" rIns="38100" bIns="19050" anchor="ctr">
                <a:spAutoFit/>
              </a:bodyPr>
              <a:lstStyle/>
              <a:p>
                <a:pPr>
                  <a:defRPr sz="16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Any Social Media</c:v>
                </c:pt>
                <c:pt idx="2">
                  <c:v>CA 30s Facebook</c:v>
                </c:pt>
                <c:pt idx="3">
                  <c:v>Denver Facebook</c:v>
                </c:pt>
                <c:pt idx="4">
                  <c:v>IL &amp; WI Facebook 1</c:v>
                </c:pt>
                <c:pt idx="5">
                  <c:v>ND Facebook</c:v>
                </c:pt>
                <c:pt idx="6">
                  <c:v>IL &amp; WI Facebook 2</c:v>
                </c:pt>
                <c:pt idx="7">
                  <c:v>SD Facebook</c:v>
                </c:pt>
                <c:pt idx="8">
                  <c:v>MN Facebook 2</c:v>
                </c:pt>
                <c:pt idx="9">
                  <c:v>MN Facebook 1</c:v>
                </c:pt>
              </c:strCache>
            </c:strRef>
          </c:cat>
          <c:val>
            <c:numRef>
              <c:f>Sheet1!$B$2:$B$11</c:f>
              <c:numCache>
                <c:formatCode>General</c:formatCode>
                <c:ptCount val="10"/>
                <c:pt idx="0" formatCode="#,##0.0">
                  <c:v>20.573871008106696</c:v>
                </c:pt>
                <c:pt idx="2" formatCode="#,##0.0">
                  <c:v>30.392696598189573</c:v>
                </c:pt>
                <c:pt idx="3" formatCode="#,##0.0">
                  <c:v>25.052489208082797</c:v>
                </c:pt>
                <c:pt idx="4" formatCode="#,##0.0">
                  <c:v>21.924633975677548</c:v>
                </c:pt>
                <c:pt idx="5" formatCode="0.00">
                  <c:v>21.168183813743326</c:v>
                </c:pt>
                <c:pt idx="6" formatCode="0.00">
                  <c:v>19.543433607581395</c:v>
                </c:pt>
                <c:pt idx="7" formatCode="0.00">
                  <c:v>16.556773082066243</c:v>
                </c:pt>
                <c:pt idx="8" formatCode="0.00">
                  <c:v>13.190008454071775</c:v>
                </c:pt>
                <c:pt idx="9" formatCode="0.00">
                  <c:v>13.086776580005974</c:v>
                </c:pt>
              </c:numCache>
            </c:numRef>
          </c:val>
          <c:extLst>
            <c:ext xmlns:c16="http://schemas.microsoft.com/office/drawing/2014/chart" uri="{C3380CC4-5D6E-409C-BE32-E72D297353CC}">
              <c16:uniqueId val="{00000006-B5AD-4E64-B6AA-2A579054D99F}"/>
            </c:ext>
          </c:extLst>
        </c:ser>
        <c:dLbls>
          <c:showLegendKey val="0"/>
          <c:showVal val="0"/>
          <c:showCatName val="0"/>
          <c:showSerName val="0"/>
          <c:showPercent val="0"/>
          <c:showBubbleSize val="0"/>
        </c:dLbls>
        <c:gapWidth val="50"/>
        <c:axId val="107366656"/>
        <c:axId val="107368448"/>
      </c:barChart>
      <c:catAx>
        <c:axId val="107366656"/>
        <c:scaling>
          <c:orientation val="maxMin"/>
        </c:scaling>
        <c:delete val="0"/>
        <c:axPos val="l"/>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7368448"/>
        <c:crosses val="autoZero"/>
        <c:auto val="1"/>
        <c:lblAlgn val="ctr"/>
        <c:lblOffset val="100"/>
        <c:noMultiLvlLbl val="0"/>
      </c:catAx>
      <c:valAx>
        <c:axId val="107368448"/>
        <c:scaling>
          <c:orientation val="minMax"/>
          <c:max val="60"/>
        </c:scaling>
        <c:delete val="0"/>
        <c:axPos val="b"/>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Percent</a:t>
                </a:r>
              </a:p>
            </c:rich>
          </c:tx>
          <c:layout>
            <c:manualLayout>
              <c:xMode val="edge"/>
              <c:yMode val="edge"/>
              <c:x val="0.64861083682991072"/>
              <c:y val="0.8947103289665036"/>
            </c:manualLayout>
          </c:layout>
          <c:overlay val="0"/>
        </c:title>
        <c:numFmt formatCode="#,##0"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7366656"/>
        <c:crosses val="max"/>
        <c:crossBetween val="between"/>
        <c:majorUnit val="20"/>
      </c:valAx>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9.2093575524211296E-2"/>
          <c:y val="5.3875487315616165E-2"/>
          <c:w val="0.86940467987460202"/>
          <c:h val="0.68893122378842797"/>
        </c:manualLayout>
      </c:layout>
      <c:barChart>
        <c:barDir val="col"/>
        <c:grouping val="clustered"/>
        <c:varyColors val="0"/>
        <c:ser>
          <c:idx val="0"/>
          <c:order val="0"/>
          <c:tx>
            <c:strRef>
              <c:f>Sheet1!$B$1</c:f>
              <c:strCache>
                <c:ptCount val="1"/>
                <c:pt idx="0">
                  <c:v>Column2</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8-9266-41F1-8495-C7E7AC650228}"/>
              </c:ext>
            </c:extLst>
          </c:dPt>
          <c:dPt>
            <c:idx val="2"/>
            <c:invertIfNegative val="0"/>
            <c:bubble3D val="0"/>
            <c:extLst>
              <c:ext xmlns:c16="http://schemas.microsoft.com/office/drawing/2014/chart" uri="{C3380CC4-5D6E-409C-BE32-E72D297353CC}">
                <c16:uniqueId val="{00000001-F5E8-4D4F-BC3D-AA1C7ACA317F}"/>
              </c:ext>
            </c:extLst>
          </c:dPt>
          <c:dPt>
            <c:idx val="3"/>
            <c:invertIfNegative val="0"/>
            <c:bubble3D val="0"/>
            <c:extLst>
              <c:ext xmlns:c16="http://schemas.microsoft.com/office/drawing/2014/chart" uri="{C3380CC4-5D6E-409C-BE32-E72D297353CC}">
                <c16:uniqueId val="{00000003-F5E8-4D4F-BC3D-AA1C7ACA317F}"/>
              </c:ext>
            </c:extLst>
          </c:dPt>
          <c:dPt>
            <c:idx val="4"/>
            <c:invertIfNegative val="0"/>
            <c:bubble3D val="0"/>
            <c:extLst>
              <c:ext xmlns:c16="http://schemas.microsoft.com/office/drawing/2014/chart" uri="{C3380CC4-5D6E-409C-BE32-E72D297353CC}">
                <c16:uniqueId val="{00000005-F5E8-4D4F-BC3D-AA1C7ACA317F}"/>
              </c:ext>
            </c:extLst>
          </c:dPt>
          <c:dPt>
            <c:idx val="5"/>
            <c:invertIfNegative val="0"/>
            <c:bubble3D val="0"/>
            <c:extLst>
              <c:ext xmlns:c16="http://schemas.microsoft.com/office/drawing/2014/chart" uri="{C3380CC4-5D6E-409C-BE32-E72D297353CC}">
                <c16:uniqueId val="{00000007-F5E8-4D4F-BC3D-AA1C7ACA317F}"/>
              </c:ext>
            </c:extLst>
          </c:dPt>
          <c:dPt>
            <c:idx val="6"/>
            <c:invertIfNegative val="0"/>
            <c:bubble3D val="0"/>
            <c:extLst>
              <c:ext xmlns:c16="http://schemas.microsoft.com/office/drawing/2014/chart" uri="{C3380CC4-5D6E-409C-BE32-E72D297353CC}">
                <c16:uniqueId val="{00000009-F5E8-4D4F-BC3D-AA1C7ACA317F}"/>
              </c:ext>
            </c:extLst>
          </c:dPt>
          <c:dPt>
            <c:idx val="7"/>
            <c:invertIfNegative val="0"/>
            <c:bubble3D val="0"/>
            <c:extLst>
              <c:ext xmlns:c16="http://schemas.microsoft.com/office/drawing/2014/chart" uri="{C3380CC4-5D6E-409C-BE32-E72D297353CC}">
                <c16:uniqueId val="{0000000B-F5E8-4D4F-BC3D-AA1C7ACA317F}"/>
              </c:ext>
            </c:extLst>
          </c:dPt>
          <c:dPt>
            <c:idx val="8"/>
            <c:invertIfNegative val="0"/>
            <c:bubble3D val="0"/>
            <c:extLst>
              <c:ext xmlns:c16="http://schemas.microsoft.com/office/drawing/2014/chart" uri="{C3380CC4-5D6E-409C-BE32-E72D297353CC}">
                <c16:uniqueId val="{0000000D-F5E8-4D4F-BC3D-AA1C7ACA317F}"/>
              </c:ext>
            </c:extLst>
          </c:dPt>
          <c:dPt>
            <c:idx val="9"/>
            <c:invertIfNegative val="0"/>
            <c:bubble3D val="0"/>
            <c:extLst>
              <c:ext xmlns:c16="http://schemas.microsoft.com/office/drawing/2014/chart" uri="{C3380CC4-5D6E-409C-BE32-E72D297353CC}">
                <c16:uniqueId val="{0000000F-F5E8-4D4F-BC3D-AA1C7ACA317F}"/>
              </c:ext>
            </c:extLst>
          </c:dPt>
          <c:dLbls>
            <c:numFmt formatCode="#,##0" sourceLinked="0"/>
            <c:spPr>
              <a:solidFill>
                <a:schemeClr val="bg1"/>
              </a:solidFill>
              <a:ln>
                <a:solidFill>
                  <a:schemeClr val="bg1"/>
                </a:solidFill>
              </a:ln>
            </c:spPr>
            <c:txPr>
              <a:bodyPr wrap="square" lIns="38100" tIns="19050" rIns="38100" bIns="19050" anchor="ctr">
                <a:spAutoFit/>
              </a:bodyPr>
              <a:lstStyle/>
              <a:p>
                <a:pPr>
                  <a:defRPr sz="18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Any ad</c:v>
                </c:pt>
                <c:pt idx="2">
                  <c:v>Digital</c:v>
                </c:pt>
                <c:pt idx="3">
                  <c:v>Sponsorship</c:v>
                </c:pt>
                <c:pt idx="4">
                  <c:v>Broadcast Radio</c:v>
                </c:pt>
                <c:pt idx="5">
                  <c:v>Broadcast TV</c:v>
                </c:pt>
                <c:pt idx="6">
                  <c:v>Print </c:v>
                </c:pt>
                <c:pt idx="7">
                  <c:v>OOH</c:v>
                </c:pt>
                <c:pt idx="8">
                  <c:v>Social Media </c:v>
                </c:pt>
              </c:strCache>
            </c:strRef>
          </c:cat>
          <c:val>
            <c:numRef>
              <c:f>Sheet1!$B$2:$B$10</c:f>
              <c:numCache>
                <c:formatCode>General</c:formatCode>
                <c:ptCount val="9"/>
                <c:pt idx="0" formatCode="#,##0.0000">
                  <c:v>274.97516191820301</c:v>
                </c:pt>
                <c:pt idx="2">
                  <c:v>127.950151686247</c:v>
                </c:pt>
                <c:pt idx="3">
                  <c:v>42.9596244428826</c:v>
                </c:pt>
                <c:pt idx="4">
                  <c:v>27.8490339092134</c:v>
                </c:pt>
                <c:pt idx="5">
                  <c:v>23.581354044047799</c:v>
                </c:pt>
                <c:pt idx="6">
                  <c:v>22.549625279577601</c:v>
                </c:pt>
                <c:pt idx="7">
                  <c:v>17.472621494143699</c:v>
                </c:pt>
                <c:pt idx="8">
                  <c:v>12.612751062091199</c:v>
                </c:pt>
              </c:numCache>
            </c:numRef>
          </c:val>
          <c:extLst>
            <c:ext xmlns:c16="http://schemas.microsoft.com/office/drawing/2014/chart" uri="{C3380CC4-5D6E-409C-BE32-E72D297353CC}">
              <c16:uniqueId val="{00000010-F5E8-4D4F-BC3D-AA1C7ACA317F}"/>
            </c:ext>
          </c:extLst>
        </c:ser>
        <c:dLbls>
          <c:showLegendKey val="0"/>
          <c:showVal val="0"/>
          <c:showCatName val="0"/>
          <c:showSerName val="0"/>
          <c:showPercent val="0"/>
          <c:showBubbleSize val="0"/>
        </c:dLbls>
        <c:gapWidth val="66"/>
        <c:axId val="106504960"/>
        <c:axId val="106506496"/>
      </c:barChart>
      <c:catAx>
        <c:axId val="106504960"/>
        <c:scaling>
          <c:orientation val="minMax"/>
        </c:scaling>
        <c:delete val="0"/>
        <c:axPos val="b"/>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6506496"/>
        <c:crosses val="autoZero"/>
        <c:auto val="1"/>
        <c:lblAlgn val="ctr"/>
        <c:lblOffset val="100"/>
        <c:noMultiLvlLbl val="0"/>
      </c:catAx>
      <c:valAx>
        <c:axId val="106506496"/>
        <c:scaling>
          <c:orientation val="minMax"/>
          <c:max val="300"/>
          <c:min val="0"/>
        </c:scaling>
        <c:delete val="0"/>
        <c:axPos val="l"/>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No. of Exposures (Millions)</a:t>
                </a:r>
              </a:p>
            </c:rich>
          </c:tx>
          <c:overlay val="0"/>
        </c:title>
        <c:numFmt formatCode="General"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6504960"/>
        <c:crosses val="autoZero"/>
        <c:crossBetween val="between"/>
        <c:majorUnit val="100"/>
      </c:valAx>
    </c:plotArea>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6.733547161110788E-2"/>
          <c:y val="8.0045720163200107E-2"/>
          <c:w val="0.92548554355918788"/>
          <c:h val="0.76836785290250975"/>
        </c:manualLayout>
      </c:layout>
      <c:barChart>
        <c:barDir val="col"/>
        <c:grouping val="clustered"/>
        <c:varyColors val="0"/>
        <c:ser>
          <c:idx val="0"/>
          <c:order val="0"/>
          <c:tx>
            <c:strRef>
              <c:f>Sheet1!$B$1</c:f>
              <c:strCache>
                <c:ptCount val="1"/>
                <c:pt idx="0">
                  <c:v>Column2</c:v>
                </c:pt>
              </c:strCache>
            </c:strRef>
          </c:tx>
          <c:spPr>
            <a:solidFill>
              <a:srgbClr val="005C97"/>
            </a:solidFill>
            <a:effectLst/>
            <a:scene3d>
              <a:camera prst="orthographicFront"/>
              <a:lightRig rig="threePt" dir="t"/>
            </a:scene3d>
            <a:sp3d/>
          </c:spPr>
          <c:invertIfNegative val="0"/>
          <c:dPt>
            <c:idx val="0"/>
            <c:invertIfNegative val="0"/>
            <c:bubble3D val="0"/>
            <c:spPr>
              <a:solidFill>
                <a:srgbClr val="32A8D3"/>
              </a:solidFill>
              <a:effectLst/>
              <a:scene3d>
                <a:camera prst="orthographicFront"/>
                <a:lightRig rig="threePt" dir="t"/>
              </a:scene3d>
              <a:sp3d/>
            </c:spPr>
            <c:extLst>
              <c:ext xmlns:c16="http://schemas.microsoft.com/office/drawing/2014/chart" uri="{C3380CC4-5D6E-409C-BE32-E72D297353CC}">
                <c16:uniqueId val="{00000005-F9BB-43D1-AAF4-29DBD2C8F6A2}"/>
              </c:ext>
            </c:extLst>
          </c:dPt>
          <c:dPt>
            <c:idx val="2"/>
            <c:invertIfNegative val="0"/>
            <c:bubble3D val="0"/>
            <c:extLst>
              <c:ext xmlns:c16="http://schemas.microsoft.com/office/drawing/2014/chart" uri="{C3380CC4-5D6E-409C-BE32-E72D297353CC}">
                <c16:uniqueId val="{00000001-7DDE-44DD-A73F-B7F90FF54508}"/>
              </c:ext>
            </c:extLst>
          </c:dPt>
          <c:dPt>
            <c:idx val="3"/>
            <c:invertIfNegative val="0"/>
            <c:bubble3D val="0"/>
            <c:extLst>
              <c:ext xmlns:c16="http://schemas.microsoft.com/office/drawing/2014/chart" uri="{C3380CC4-5D6E-409C-BE32-E72D297353CC}">
                <c16:uniqueId val="{00000003-7DDE-44DD-A73F-B7F90FF54508}"/>
              </c:ext>
            </c:extLst>
          </c:dPt>
          <c:dPt>
            <c:idx val="4"/>
            <c:invertIfNegative val="0"/>
            <c:bubble3D val="0"/>
            <c:extLst>
              <c:ext xmlns:c16="http://schemas.microsoft.com/office/drawing/2014/chart" uri="{C3380CC4-5D6E-409C-BE32-E72D297353CC}">
                <c16:uniqueId val="{00000005-7DDE-44DD-A73F-B7F90FF54508}"/>
              </c:ext>
            </c:extLst>
          </c:dPt>
          <c:dPt>
            <c:idx val="5"/>
            <c:invertIfNegative val="0"/>
            <c:bubble3D val="0"/>
            <c:extLst>
              <c:ext xmlns:c16="http://schemas.microsoft.com/office/drawing/2014/chart" uri="{C3380CC4-5D6E-409C-BE32-E72D297353CC}">
                <c16:uniqueId val="{00000007-7DDE-44DD-A73F-B7F90FF54508}"/>
              </c:ext>
            </c:extLst>
          </c:dPt>
          <c:dPt>
            <c:idx val="6"/>
            <c:invertIfNegative val="0"/>
            <c:bubble3D val="0"/>
            <c:extLst>
              <c:ext xmlns:c16="http://schemas.microsoft.com/office/drawing/2014/chart" uri="{C3380CC4-5D6E-409C-BE32-E72D297353CC}">
                <c16:uniqueId val="{00000009-7DDE-44DD-A73F-B7F90FF54508}"/>
              </c:ext>
            </c:extLst>
          </c:dPt>
          <c:dLbls>
            <c:numFmt formatCode="_(&quot;$&quot;* #,##0_);_(&quot;$&quot;* \(#,##0\);_(&quot;$&quot;* &quot;-&quot;_);_(@_)" sourceLinked="0"/>
            <c:spPr>
              <a:solidFill>
                <a:schemeClr val="bg1"/>
              </a:solidFill>
              <a:ln>
                <a:solidFill>
                  <a:schemeClr val="bg1"/>
                </a:solidFill>
              </a:ln>
            </c:spPr>
            <c:txPr>
              <a:bodyPr/>
              <a:lstStyle/>
              <a:p>
                <a:pPr>
                  <a:defRPr sz="1800" b="1">
                    <a:solidFill>
                      <a:schemeClr val="tx1">
                        <a:lumMod val="85000"/>
                        <a:lumOff val="15000"/>
                      </a:schemeClr>
                    </a:solidFill>
                    <a:latin typeface="+mj-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Any ad</c:v>
                </c:pt>
                <c:pt idx="2">
                  <c:v>Broadcast TV</c:v>
                </c:pt>
                <c:pt idx="3">
                  <c:v>OOH</c:v>
                </c:pt>
                <c:pt idx="4">
                  <c:v>Print </c:v>
                </c:pt>
                <c:pt idx="5">
                  <c:v>Digital</c:v>
                </c:pt>
                <c:pt idx="6">
                  <c:v>Sponsorship</c:v>
                </c:pt>
                <c:pt idx="7">
                  <c:v>Social Media </c:v>
                </c:pt>
                <c:pt idx="8">
                  <c:v>Broadcast Radio</c:v>
                </c:pt>
              </c:strCache>
            </c:strRef>
          </c:cat>
          <c:val>
            <c:numRef>
              <c:f>Sheet1!$B$2:$B$10</c:f>
              <c:numCache>
                <c:formatCode>General</c:formatCode>
                <c:ptCount val="9"/>
                <c:pt idx="0" formatCode="0.00">
                  <c:v>26.076412356593053</c:v>
                </c:pt>
                <c:pt idx="2" formatCode="0.00">
                  <c:v>106.88540256390444</c:v>
                </c:pt>
                <c:pt idx="3" formatCode="0.00">
                  <c:v>54.549262131012128</c:v>
                </c:pt>
                <c:pt idx="4" formatCode="0.00">
                  <c:v>30.599702276423997</c:v>
                </c:pt>
                <c:pt idx="5" formatCode="0.00">
                  <c:v>19.735308139313659</c:v>
                </c:pt>
                <c:pt idx="6" formatCode="0.00">
                  <c:v>9.0639565650232683</c:v>
                </c:pt>
                <c:pt idx="7" formatCode="0.00">
                  <c:v>4.3007357976830232</c:v>
                </c:pt>
                <c:pt idx="8" formatCode="0.00">
                  <c:v>1.3633797898977953</c:v>
                </c:pt>
              </c:numCache>
            </c:numRef>
          </c:val>
          <c:extLst>
            <c:ext xmlns:c16="http://schemas.microsoft.com/office/drawing/2014/chart" uri="{C3380CC4-5D6E-409C-BE32-E72D297353CC}">
              <c16:uniqueId val="{0000000A-7DDE-44DD-A73F-B7F90FF54508}"/>
            </c:ext>
          </c:extLst>
        </c:ser>
        <c:dLbls>
          <c:showLegendKey val="0"/>
          <c:showVal val="0"/>
          <c:showCatName val="0"/>
          <c:showSerName val="0"/>
          <c:showPercent val="0"/>
          <c:showBubbleSize val="0"/>
        </c:dLbls>
        <c:gapWidth val="66"/>
        <c:axId val="106566016"/>
        <c:axId val="106567552"/>
      </c:barChart>
      <c:catAx>
        <c:axId val="106566016"/>
        <c:scaling>
          <c:orientation val="minMax"/>
        </c:scaling>
        <c:delete val="0"/>
        <c:axPos val="b"/>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106567552"/>
        <c:crosses val="autoZero"/>
        <c:auto val="1"/>
        <c:lblAlgn val="ctr"/>
        <c:lblOffset val="100"/>
        <c:noMultiLvlLbl val="0"/>
      </c:catAx>
      <c:valAx>
        <c:axId val="106567552"/>
        <c:scaling>
          <c:orientation val="minMax"/>
          <c:max val="120"/>
          <c:min val="0"/>
        </c:scaling>
        <c:delete val="0"/>
        <c:axPos val="l"/>
        <c:title>
          <c:tx>
            <c:rich>
              <a:bodyPr/>
              <a:lstStyle/>
              <a:p>
                <a:pPr>
                  <a:defRPr b="0">
                    <a:solidFill>
                      <a:schemeClr val="tx1">
                        <a:lumMod val="85000"/>
                        <a:lumOff val="15000"/>
                      </a:schemeClr>
                    </a:solidFill>
                    <a:latin typeface="+mj-lt"/>
                  </a:defRPr>
                </a:pPr>
                <a:r>
                  <a:rPr lang="en-CA" b="0" dirty="0">
                    <a:solidFill>
                      <a:schemeClr val="tx1">
                        <a:lumMod val="85000"/>
                        <a:lumOff val="15000"/>
                      </a:schemeClr>
                    </a:solidFill>
                    <a:latin typeface="+mj-lt"/>
                  </a:rPr>
                  <a:t>Dollars</a:t>
                </a:r>
              </a:p>
            </c:rich>
          </c:tx>
          <c:layout>
            <c:manualLayout>
              <c:xMode val="edge"/>
              <c:yMode val="edge"/>
              <c:x val="0"/>
              <c:y val="0.33782354688962352"/>
            </c:manualLayout>
          </c:layout>
          <c:overlay val="0"/>
        </c:title>
        <c:numFmt formatCode="General" sourceLinked="0"/>
        <c:majorTickMark val="out"/>
        <c:minorTickMark val="none"/>
        <c:tickLblPos val="nextTo"/>
        <c:txPr>
          <a:bodyPr/>
          <a:lstStyle/>
          <a:p>
            <a:pPr>
              <a:defRPr>
                <a:solidFill>
                  <a:schemeClr val="tx1">
                    <a:lumMod val="85000"/>
                    <a:lumOff val="15000"/>
                  </a:schemeClr>
                </a:solidFill>
                <a:latin typeface="+mj-lt"/>
              </a:defRPr>
            </a:pPr>
            <a:endParaRPr lang="en-US"/>
          </a:p>
        </c:txPr>
        <c:crossAx val="106566016"/>
        <c:crosses val="autoZero"/>
        <c:crossBetween val="between"/>
        <c:majorUnit val="40"/>
      </c:valAx>
    </c:plotArea>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0.111982310804899"/>
          <c:y val="8.1545023218251605E-2"/>
          <c:w val="0.87114077537182799"/>
          <c:h val="0.778080862388978"/>
        </c:manualLayout>
      </c:layout>
      <c:barChart>
        <c:barDir val="col"/>
        <c:grouping val="clustered"/>
        <c:varyColors val="0"/>
        <c:ser>
          <c:idx val="0"/>
          <c:order val="0"/>
          <c:tx>
            <c:strRef>
              <c:f>Sheet1!$B$1</c:f>
              <c:strCache>
                <c:ptCount val="1"/>
                <c:pt idx="0">
                  <c:v>Column2</c:v>
                </c:pt>
              </c:strCache>
            </c:strRef>
          </c:tx>
          <c:spPr>
            <a:solidFill>
              <a:srgbClr val="0F5A93"/>
            </a:solidFill>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1-4708-4928-8ABB-513AEBE8CB34}"/>
              </c:ext>
            </c:extLst>
          </c:dPt>
          <c:dPt>
            <c:idx val="1"/>
            <c:invertIfNegative val="0"/>
            <c:bubble3D val="0"/>
            <c:extLst>
              <c:ext xmlns:c16="http://schemas.microsoft.com/office/drawing/2014/chart" uri="{C3380CC4-5D6E-409C-BE32-E72D297353CC}">
                <c16:uniqueId val="{00000002-4708-4928-8ABB-513AEBE8CB34}"/>
              </c:ext>
            </c:extLst>
          </c:dPt>
          <c:dPt>
            <c:idx val="3"/>
            <c:invertIfNegative val="0"/>
            <c:bubble3D val="0"/>
            <c:extLst>
              <c:ext xmlns:c16="http://schemas.microsoft.com/office/drawing/2014/chart" uri="{C3380CC4-5D6E-409C-BE32-E72D297353CC}">
                <c16:uniqueId val="{00000004-4708-4928-8ABB-513AEBE8CB34}"/>
              </c:ext>
            </c:extLst>
          </c:dPt>
          <c:dPt>
            <c:idx val="4"/>
            <c:invertIfNegative val="0"/>
            <c:bubble3D val="0"/>
            <c:extLst>
              <c:ext xmlns:c16="http://schemas.microsoft.com/office/drawing/2014/chart" uri="{C3380CC4-5D6E-409C-BE32-E72D297353CC}">
                <c16:uniqueId val="{00000005-4708-4928-8ABB-513AEBE8CB34}"/>
              </c:ext>
            </c:extLst>
          </c:dPt>
          <c:dPt>
            <c:idx val="6"/>
            <c:invertIfNegative val="0"/>
            <c:bubble3D val="0"/>
            <c:extLst>
              <c:ext xmlns:c16="http://schemas.microsoft.com/office/drawing/2014/chart" uri="{C3380CC4-5D6E-409C-BE32-E72D297353CC}">
                <c16:uniqueId val="{00000007-4708-4928-8ABB-513AEBE8CB34}"/>
              </c:ext>
            </c:extLst>
          </c:dPt>
          <c:dLbls>
            <c:numFmt formatCode="#,##0" sourceLinked="0"/>
            <c:spPr>
              <a:noFill/>
              <a:ln>
                <a:noFill/>
              </a:ln>
            </c:spPr>
            <c:txPr>
              <a:bodyPr wrap="square" lIns="38100" tIns="19050" rIns="38100" bIns="19050" anchor="ctr">
                <a:spAutoFit/>
              </a:bodyPr>
              <a:lstStyle/>
              <a:p>
                <a:pPr>
                  <a:defRPr sz="2000" b="1">
                    <a:solidFill>
                      <a:schemeClr val="bg1"/>
                    </a:solidFill>
                    <a:latin typeface="+mj-lt"/>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Ever Visited</c:v>
                </c:pt>
                <c:pt idx="1">
                  <c:v>Visited Past 2 Years</c:v>
                </c:pt>
              </c:strCache>
            </c:strRef>
          </c:cat>
          <c:val>
            <c:numRef>
              <c:f>Sheet1!$B$2:$B$3</c:f>
              <c:numCache>
                <c:formatCode>#,##0.0</c:formatCode>
                <c:ptCount val="2"/>
                <c:pt idx="0">
                  <c:v>44.38058234453738</c:v>
                </c:pt>
                <c:pt idx="1">
                  <c:v>23.425413259925172</c:v>
                </c:pt>
              </c:numCache>
            </c:numRef>
          </c:val>
          <c:extLst>
            <c:ext xmlns:c16="http://schemas.microsoft.com/office/drawing/2014/chart" uri="{C3380CC4-5D6E-409C-BE32-E72D297353CC}">
              <c16:uniqueId val="{00000008-4708-4928-8ABB-513AEBE8CB34}"/>
            </c:ext>
          </c:extLst>
        </c:ser>
        <c:dLbls>
          <c:showLegendKey val="0"/>
          <c:showVal val="0"/>
          <c:showCatName val="0"/>
          <c:showSerName val="0"/>
          <c:showPercent val="0"/>
          <c:showBubbleSize val="0"/>
        </c:dLbls>
        <c:gapWidth val="149"/>
        <c:overlap val="9"/>
        <c:axId val="-2115942168"/>
        <c:axId val="-2115945256"/>
      </c:barChart>
      <c:catAx>
        <c:axId val="-2115942168"/>
        <c:scaling>
          <c:orientation val="minMax"/>
        </c:scaling>
        <c:delete val="0"/>
        <c:axPos val="b"/>
        <c:numFmt formatCode="General" sourceLinked="1"/>
        <c:majorTickMark val="out"/>
        <c:minorTickMark val="none"/>
        <c:tickLblPos val="nextTo"/>
        <c:txPr>
          <a:bodyPr/>
          <a:lstStyle/>
          <a:p>
            <a:pPr>
              <a:defRPr sz="1600">
                <a:solidFill>
                  <a:schemeClr val="tx1">
                    <a:lumMod val="85000"/>
                    <a:lumOff val="15000"/>
                  </a:schemeClr>
                </a:solidFill>
                <a:latin typeface="+mj-lt"/>
              </a:defRPr>
            </a:pPr>
            <a:endParaRPr lang="en-US"/>
          </a:p>
        </c:txPr>
        <c:crossAx val="-2115945256"/>
        <c:crosses val="autoZero"/>
        <c:auto val="1"/>
        <c:lblAlgn val="ctr"/>
        <c:lblOffset val="100"/>
        <c:noMultiLvlLbl val="0"/>
      </c:catAx>
      <c:valAx>
        <c:axId val="-2115945256"/>
        <c:scaling>
          <c:orientation val="minMax"/>
          <c:max val="50"/>
          <c:min val="0"/>
        </c:scaling>
        <c:delete val="0"/>
        <c:axPos val="l"/>
        <c:title>
          <c:tx>
            <c:rich>
              <a:bodyPr/>
              <a:lstStyle/>
              <a:p>
                <a:pPr>
                  <a:defRPr sz="1400" b="0">
                    <a:solidFill>
                      <a:schemeClr val="tx1">
                        <a:lumMod val="85000"/>
                        <a:lumOff val="15000"/>
                      </a:schemeClr>
                    </a:solidFill>
                    <a:latin typeface="+mj-lt"/>
                  </a:defRPr>
                </a:pPr>
                <a:r>
                  <a:rPr lang="en-CA" sz="1400" b="0" dirty="0">
                    <a:solidFill>
                      <a:schemeClr val="tx1">
                        <a:lumMod val="85000"/>
                        <a:lumOff val="15000"/>
                      </a:schemeClr>
                    </a:solidFill>
                    <a:latin typeface="+mj-lt"/>
                  </a:rPr>
                  <a:t>Percent</a:t>
                </a:r>
              </a:p>
            </c:rich>
          </c:tx>
          <c:layout>
            <c:manualLayout>
              <c:xMode val="edge"/>
              <c:yMode val="edge"/>
              <c:x val="3.9758087970947313E-2"/>
              <c:y val="0.40823758141688105"/>
            </c:manualLayout>
          </c:layout>
          <c:overlay val="0"/>
        </c:title>
        <c:numFmt formatCode="General" sourceLinked="0"/>
        <c:majorTickMark val="out"/>
        <c:minorTickMark val="none"/>
        <c:tickLblPos val="nextTo"/>
        <c:txPr>
          <a:bodyPr/>
          <a:lstStyle/>
          <a:p>
            <a:pPr>
              <a:defRPr sz="1400">
                <a:solidFill>
                  <a:schemeClr val="tx1">
                    <a:lumMod val="85000"/>
                    <a:lumOff val="15000"/>
                  </a:schemeClr>
                </a:solidFill>
                <a:latin typeface="+mj-lt"/>
              </a:defRPr>
            </a:pPr>
            <a:endParaRPr lang="en-US"/>
          </a:p>
        </c:txPr>
        <c:crossAx val="-2115942168"/>
        <c:crosses val="autoZero"/>
        <c:crossBetween val="between"/>
        <c:majorUnit val="25"/>
      </c:valAx>
    </c:plotArea>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2">
                <a:lumMod val="60000"/>
                <a:lumOff val="40000"/>
              </a:schemeClr>
            </a:solidFill>
          </c:spPr>
          <c:dPt>
            <c:idx val="0"/>
            <c:bubble3D val="0"/>
            <c:spPr>
              <a:solidFill>
                <a:srgbClr val="0F5A93"/>
              </a:solidFill>
              <a:ln w="19050">
                <a:solidFill>
                  <a:schemeClr val="lt1"/>
                </a:solidFill>
              </a:ln>
              <a:effectLst/>
            </c:spPr>
            <c:extLst>
              <c:ext xmlns:c16="http://schemas.microsoft.com/office/drawing/2014/chart" uri="{C3380CC4-5D6E-409C-BE32-E72D297353CC}">
                <c16:uniqueId val="{00000001-B133-4E67-B1F2-F00982798BDE}"/>
              </c:ext>
            </c:extLst>
          </c:dPt>
          <c:dPt>
            <c:idx val="1"/>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3-B133-4E67-B1F2-F00982798BDE}"/>
              </c:ext>
            </c:extLst>
          </c:dPt>
          <c:cat>
            <c:strRef>
              <c:f>Sheet1!$A$2:$A$3</c:f>
              <c:strCache>
                <c:ptCount val="2"/>
                <c:pt idx="0">
                  <c:v>Yes</c:v>
                </c:pt>
                <c:pt idx="1">
                  <c:v>No</c:v>
                </c:pt>
              </c:strCache>
            </c:strRef>
          </c:cat>
          <c:val>
            <c:numRef>
              <c:f>Sheet1!$B$2:$B$3</c:f>
              <c:numCache>
                <c:formatCode>#,##0.000</c:formatCode>
                <c:ptCount val="2"/>
                <c:pt idx="0" formatCode="#,##0.0">
                  <c:v>31.303916703122386</c:v>
                </c:pt>
                <c:pt idx="1">
                  <c:v>68.696083296877617</c:v>
                </c:pt>
              </c:numCache>
            </c:numRef>
          </c:val>
          <c:extLst>
            <c:ext xmlns:c16="http://schemas.microsoft.com/office/drawing/2014/chart" uri="{C3380CC4-5D6E-409C-BE32-E72D297353CC}">
              <c16:uniqueId val="{00000004-B133-4E67-B1F2-F00982798BD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2">
                <a:lumMod val="60000"/>
                <a:lumOff val="40000"/>
              </a:schemeClr>
            </a:solidFill>
          </c:spPr>
          <c:dPt>
            <c:idx val="0"/>
            <c:bubble3D val="0"/>
            <c:spPr>
              <a:solidFill>
                <a:srgbClr val="0F5A93"/>
              </a:solidFill>
              <a:ln w="19050">
                <a:solidFill>
                  <a:schemeClr val="lt1"/>
                </a:solidFill>
              </a:ln>
              <a:effectLst/>
            </c:spPr>
            <c:extLst>
              <c:ext xmlns:c16="http://schemas.microsoft.com/office/drawing/2014/chart" uri="{C3380CC4-5D6E-409C-BE32-E72D297353CC}">
                <c16:uniqueId val="{00000001-A09E-443B-B371-6B816B0ACC13}"/>
              </c:ext>
            </c:extLst>
          </c:dPt>
          <c:dPt>
            <c:idx val="1"/>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3-A09E-443B-B371-6B816B0ACC13}"/>
              </c:ext>
            </c:extLst>
          </c:dPt>
          <c:cat>
            <c:strRef>
              <c:f>Sheet1!$A$2:$A$3</c:f>
              <c:strCache>
                <c:ptCount val="2"/>
                <c:pt idx="0">
                  <c:v>Yes</c:v>
                </c:pt>
                <c:pt idx="1">
                  <c:v>No</c:v>
                </c:pt>
              </c:strCache>
            </c:strRef>
          </c:cat>
          <c:val>
            <c:numRef>
              <c:f>Sheet1!$B$2:$B$3</c:f>
              <c:numCache>
                <c:formatCode>#,##0.0</c:formatCode>
                <c:ptCount val="2"/>
                <c:pt idx="0">
                  <c:v>33.74060589254713</c:v>
                </c:pt>
                <c:pt idx="1">
                  <c:v>66.259394107453048</c:v>
                </c:pt>
              </c:numCache>
            </c:numRef>
          </c:val>
          <c:extLst>
            <c:ext xmlns:c16="http://schemas.microsoft.com/office/drawing/2014/chart" uri="{C3380CC4-5D6E-409C-BE32-E72D297353CC}">
              <c16:uniqueId val="{00000004-A09E-443B-B371-6B816B0ACC1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137514541967696"/>
          <c:y val="5.063587010708983E-2"/>
          <c:w val="0.3366967111973127"/>
          <c:h val="0.8509677526616336"/>
        </c:manualLayout>
      </c:layout>
      <c:barChart>
        <c:barDir val="bar"/>
        <c:grouping val="clustered"/>
        <c:varyColors val="0"/>
        <c:ser>
          <c:idx val="0"/>
          <c:order val="0"/>
          <c:tx>
            <c:strRef>
              <c:f>Sheet1!$B$1</c:f>
              <c:strCache>
                <c:ptCount val="1"/>
                <c:pt idx="0">
                  <c:v>Percent</c:v>
                </c:pt>
              </c:strCache>
            </c:strRef>
          </c:tx>
          <c:spPr>
            <a:solidFill>
              <a:srgbClr val="0F5A9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85000"/>
                        <a:lumOff val="1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was concerned about spreading/contracting COVID-19</c:v>
                </c:pt>
                <c:pt idx="1">
                  <c:v>COVID-19 health/safety protocols were unclear in ND</c:v>
                </c:pt>
                <c:pt idx="2">
                  <c:v>I was concerned about my health</c:v>
                </c:pt>
                <c:pt idx="3">
                  <c:v>I was uncertain about my personal financial situation</c:v>
                </c:pt>
                <c:pt idx="4">
                  <c:v>Attractions and dining options were limited in ND</c:v>
                </c:pt>
                <c:pt idx="5">
                  <c:v>There were travel restrictions in ND</c:v>
                </c:pt>
                <c:pt idx="6">
                  <c:v>I was unsure if visitors were welcome in ND</c:v>
                </c:pt>
                <c:pt idx="7">
                  <c:v>Other</c:v>
                </c:pt>
              </c:strCache>
            </c:strRef>
          </c:cat>
          <c:val>
            <c:numRef>
              <c:f>Sheet1!$B$2:$B$9</c:f>
              <c:numCache>
                <c:formatCode>#,##0.0</c:formatCode>
                <c:ptCount val="8"/>
                <c:pt idx="0">
                  <c:v>52.163453849931187</c:v>
                </c:pt>
                <c:pt idx="1">
                  <c:v>36.859522419351677</c:v>
                </c:pt>
                <c:pt idx="2">
                  <c:v>34.581025678336815</c:v>
                </c:pt>
                <c:pt idx="3">
                  <c:v>20.085170567666328</c:v>
                </c:pt>
                <c:pt idx="4">
                  <c:v>19.998304353163281</c:v>
                </c:pt>
                <c:pt idx="5">
                  <c:v>15.873161432717845</c:v>
                </c:pt>
                <c:pt idx="6">
                  <c:v>14.820432471864125</c:v>
                </c:pt>
                <c:pt idx="7">
                  <c:v>13.84840911030383</c:v>
                </c:pt>
              </c:numCache>
            </c:numRef>
          </c:val>
          <c:extLst>
            <c:ext xmlns:c16="http://schemas.microsoft.com/office/drawing/2014/chart" uri="{C3380CC4-5D6E-409C-BE32-E72D297353CC}">
              <c16:uniqueId val="{00000000-DFFA-45BC-AD82-0D0ACDE61AD4}"/>
            </c:ext>
          </c:extLst>
        </c:ser>
        <c:dLbls>
          <c:dLblPos val="outEnd"/>
          <c:showLegendKey val="0"/>
          <c:showVal val="1"/>
          <c:showCatName val="0"/>
          <c:showSerName val="0"/>
          <c:showPercent val="0"/>
          <c:showBubbleSize val="0"/>
        </c:dLbls>
        <c:gapWidth val="33"/>
        <c:axId val="694072408"/>
        <c:axId val="694072736"/>
      </c:barChart>
      <c:catAx>
        <c:axId val="694072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lgn="r">
              <a:defRPr sz="1300" b="0" i="0" u="none" strike="noStrike" kern="1200" baseline="0">
                <a:solidFill>
                  <a:schemeClr val="tx1">
                    <a:lumMod val="85000"/>
                    <a:lumOff val="15000"/>
                  </a:schemeClr>
                </a:solidFill>
                <a:latin typeface="+mn-lt"/>
                <a:ea typeface="+mn-ea"/>
                <a:cs typeface="+mn-cs"/>
              </a:defRPr>
            </a:pPr>
            <a:endParaRPr lang="en-US"/>
          </a:p>
        </c:txPr>
        <c:crossAx val="694072736"/>
        <c:crosses val="autoZero"/>
        <c:auto val="0"/>
        <c:lblAlgn val="ctr"/>
        <c:lblOffset val="100"/>
        <c:noMultiLvlLbl val="0"/>
      </c:catAx>
      <c:valAx>
        <c:axId val="694072736"/>
        <c:scaling>
          <c:orientation val="minMax"/>
          <c:max val="60"/>
          <c:min val="0"/>
        </c:scaling>
        <c:delete val="0"/>
        <c:axPos val="t"/>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694072408"/>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0.70489</cdr:x>
      <cdr:y>0.12036</cdr:y>
    </cdr:from>
    <cdr:to>
      <cdr:x>0.88417</cdr:x>
      <cdr:y>0.65705</cdr:y>
    </cdr:to>
    <cdr:sp macro="" textlink="">
      <cdr:nvSpPr>
        <cdr:cNvPr id="2" name="TextBox 1">
          <a:extLst xmlns:a="http://schemas.openxmlformats.org/drawingml/2006/main">
            <a:ext uri="{FF2B5EF4-FFF2-40B4-BE49-F238E27FC236}">
              <a16:creationId xmlns:a16="http://schemas.microsoft.com/office/drawing/2014/main" id="{A2FB475F-5F70-4FE2-970F-237E42D7FEB4}"/>
            </a:ext>
          </a:extLst>
        </cdr:cNvPr>
        <cdr:cNvSpPr txBox="1"/>
      </cdr:nvSpPr>
      <cdr:spPr>
        <a:xfrm xmlns:a="http://schemas.openxmlformats.org/drawingml/2006/main">
          <a:off x="6931204" y="492584"/>
          <a:ext cx="1762812" cy="2196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0.45007</cdr:x>
      <cdr:y>0.2239</cdr:y>
    </cdr:from>
    <cdr:to>
      <cdr:x>0.69512</cdr:x>
      <cdr:y>0.43936</cdr:y>
    </cdr:to>
    <cdr:sp macro="" textlink="">
      <cdr:nvSpPr>
        <cdr:cNvPr id="3" name="TextBox 2">
          <a:extLst xmlns:a="http://schemas.openxmlformats.org/drawingml/2006/main">
            <a:ext uri="{FF2B5EF4-FFF2-40B4-BE49-F238E27FC236}">
              <a16:creationId xmlns:a16="http://schemas.microsoft.com/office/drawing/2014/main" id="{E5F1C9DC-8D5C-489E-ACE0-8D9E1495DD4A}"/>
            </a:ext>
          </a:extLst>
        </cdr:cNvPr>
        <cdr:cNvSpPr txBox="1"/>
      </cdr:nvSpPr>
      <cdr:spPr>
        <a:xfrm xmlns:a="http://schemas.openxmlformats.org/drawingml/2006/main">
          <a:off x="3789875" y="784709"/>
          <a:ext cx="2063461" cy="7551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000" dirty="0">
              <a:solidFill>
                <a:schemeClr val="bg1"/>
              </a:solidFill>
            </a:rPr>
            <a:t>       </a:t>
          </a:r>
          <a:r>
            <a:rPr lang="en-US" sz="3000" b="1" dirty="0">
              <a:solidFill>
                <a:schemeClr val="bg1"/>
              </a:solidFill>
            </a:rPr>
            <a:t>31%</a:t>
          </a:r>
        </a:p>
        <a:p xmlns:a="http://schemas.openxmlformats.org/drawingml/2006/main">
          <a:endParaRPr lang="en-US" sz="1000" dirty="0">
            <a:solidFill>
              <a:schemeClr val="bg1"/>
            </a:solidFill>
          </a:endParaRPr>
        </a:p>
      </cdr:txBody>
    </cdr:sp>
  </cdr:relSizeAnchor>
  <cdr:relSizeAnchor xmlns:cdr="http://schemas.openxmlformats.org/drawingml/2006/chartDrawing">
    <cdr:from>
      <cdr:x>0.67715</cdr:x>
      <cdr:y>0.06145</cdr:y>
    </cdr:from>
    <cdr:to>
      <cdr:x>0.98924</cdr:x>
      <cdr:y>0.50719</cdr:y>
    </cdr:to>
    <cdr:sp macro="" textlink="">
      <cdr:nvSpPr>
        <cdr:cNvPr id="4" name="TextBox 3">
          <a:extLst xmlns:a="http://schemas.openxmlformats.org/drawingml/2006/main">
            <a:ext uri="{FF2B5EF4-FFF2-40B4-BE49-F238E27FC236}">
              <a16:creationId xmlns:a16="http://schemas.microsoft.com/office/drawing/2014/main" id="{6072808D-7ECB-40E9-BE8B-F32BAD9C953C}"/>
            </a:ext>
          </a:extLst>
        </cdr:cNvPr>
        <cdr:cNvSpPr txBox="1"/>
      </cdr:nvSpPr>
      <cdr:spPr>
        <a:xfrm xmlns:a="http://schemas.openxmlformats.org/drawingml/2006/main">
          <a:off x="5701983" y="215348"/>
          <a:ext cx="2627976" cy="15622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800" b="1" dirty="0">
              <a:solidFill>
                <a:schemeClr val="tx1">
                  <a:lumMod val="85000"/>
                  <a:lumOff val="15000"/>
                </a:schemeClr>
              </a:solidFill>
            </a:rPr>
            <a:t>intend to visit North Dakota in the next 12 months</a:t>
          </a:r>
        </a:p>
      </cdr:txBody>
    </cdr:sp>
  </cdr:relSizeAnchor>
</c:userShapes>
</file>

<file path=ppt/drawings/drawing2.xml><?xml version="1.0" encoding="utf-8"?>
<c:userShapes xmlns:c="http://schemas.openxmlformats.org/drawingml/2006/chart">
  <cdr:relSizeAnchor xmlns:cdr="http://schemas.openxmlformats.org/drawingml/2006/chartDrawing">
    <cdr:from>
      <cdr:x>0.70489</cdr:x>
      <cdr:y>0.12036</cdr:y>
    </cdr:from>
    <cdr:to>
      <cdr:x>0.88417</cdr:x>
      <cdr:y>0.65705</cdr:y>
    </cdr:to>
    <cdr:sp macro="" textlink="">
      <cdr:nvSpPr>
        <cdr:cNvPr id="2" name="TextBox 1">
          <a:extLst xmlns:a="http://schemas.openxmlformats.org/drawingml/2006/main">
            <a:ext uri="{FF2B5EF4-FFF2-40B4-BE49-F238E27FC236}">
              <a16:creationId xmlns:a16="http://schemas.microsoft.com/office/drawing/2014/main" id="{A2FB475F-5F70-4FE2-970F-237E42D7FEB4}"/>
            </a:ext>
          </a:extLst>
        </cdr:cNvPr>
        <cdr:cNvSpPr txBox="1"/>
      </cdr:nvSpPr>
      <cdr:spPr>
        <a:xfrm xmlns:a="http://schemas.openxmlformats.org/drawingml/2006/main">
          <a:off x="6931204" y="492584"/>
          <a:ext cx="1762812" cy="2196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0.42046</cdr:x>
      <cdr:y>0.24018</cdr:y>
    </cdr:from>
    <cdr:to>
      <cdr:x>0.66551</cdr:x>
      <cdr:y>0.45564</cdr:y>
    </cdr:to>
    <cdr:sp macro="" textlink="">
      <cdr:nvSpPr>
        <cdr:cNvPr id="3" name="TextBox 2">
          <a:extLst xmlns:a="http://schemas.openxmlformats.org/drawingml/2006/main">
            <a:ext uri="{FF2B5EF4-FFF2-40B4-BE49-F238E27FC236}">
              <a16:creationId xmlns:a16="http://schemas.microsoft.com/office/drawing/2014/main" id="{E5F1C9DC-8D5C-489E-ACE0-8D9E1495DD4A}"/>
            </a:ext>
          </a:extLst>
        </cdr:cNvPr>
        <cdr:cNvSpPr txBox="1"/>
      </cdr:nvSpPr>
      <cdr:spPr>
        <a:xfrm xmlns:a="http://schemas.openxmlformats.org/drawingml/2006/main">
          <a:off x="3262360" y="683690"/>
          <a:ext cx="1901363" cy="6133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000" dirty="0">
              <a:solidFill>
                <a:schemeClr val="bg1"/>
              </a:solidFill>
            </a:rPr>
            <a:t>       </a:t>
          </a:r>
          <a:r>
            <a:rPr lang="en-US" sz="3000" b="1" dirty="0">
              <a:solidFill>
                <a:schemeClr val="bg1"/>
              </a:solidFill>
            </a:rPr>
            <a:t>34%</a:t>
          </a:r>
        </a:p>
        <a:p xmlns:a="http://schemas.openxmlformats.org/drawingml/2006/main">
          <a:endParaRPr lang="en-US" sz="1000" dirty="0">
            <a:solidFill>
              <a:schemeClr val="bg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8132" y="1"/>
            <a:ext cx="3043343" cy="467072"/>
          </a:xfrm>
          <a:prstGeom prst="rect">
            <a:avLst/>
          </a:prstGeom>
        </p:spPr>
        <p:txBody>
          <a:bodyPr vert="horz" lIns="91440" tIns="45720" rIns="91440" bIns="45720" rtlCol="0"/>
          <a:lstStyle>
            <a:lvl1pPr algn="r">
              <a:defRPr sz="1200"/>
            </a:lvl1pPr>
          </a:lstStyle>
          <a:p>
            <a:fld id="{73A3EF25-7BB8-4250-8C6A-5A0587B25DCA}" type="datetimeFigureOut">
              <a:rPr lang="en-US" smtClean="0"/>
              <a:t>10/10/2022</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1440" tIns="45720" rIns="91440" bIns="45720" rtlCol="0" anchor="b"/>
          <a:lstStyle>
            <a:lvl1pPr algn="r">
              <a:defRPr sz="1200"/>
            </a:lvl1pPr>
          </a:lstStyle>
          <a:p>
            <a:fld id="{9AA15522-3FBF-4811-A9F8-363A4544B252}" type="slidenum">
              <a:rPr lang="en-US" smtClean="0"/>
              <a:t>‹#›</a:t>
            </a:fld>
            <a:endParaRPr lang="en-US" dirty="0"/>
          </a:p>
        </p:txBody>
      </p:sp>
    </p:spTree>
    <p:extLst>
      <p:ext uri="{BB962C8B-B14F-4D97-AF65-F5344CB8AC3E}">
        <p14:creationId xmlns:p14="http://schemas.microsoft.com/office/powerpoint/2010/main" val="886341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132" y="1"/>
            <a:ext cx="3043343" cy="467072"/>
          </a:xfrm>
          <a:prstGeom prst="rect">
            <a:avLst/>
          </a:prstGeom>
        </p:spPr>
        <p:txBody>
          <a:bodyPr vert="horz" lIns="91440" tIns="45720" rIns="91440" bIns="45720" rtlCol="0"/>
          <a:lstStyle>
            <a:lvl1pPr algn="r">
              <a:defRPr sz="1200"/>
            </a:lvl1pPr>
          </a:lstStyle>
          <a:p>
            <a:fld id="{916E9C37-B70F-804B-9B12-4C7CD3FF7D13}" type="datetimeFigureOut">
              <a:rPr lang="en-US" smtClean="0"/>
              <a:t>10/10/2022</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1440" tIns="45720" rIns="91440" bIns="45720" rtlCol="0" anchor="b"/>
          <a:lstStyle>
            <a:lvl1pPr algn="r">
              <a:defRPr sz="1200"/>
            </a:lvl1pPr>
          </a:lstStyle>
          <a:p>
            <a:fld id="{6D6C8ED0-A076-8C4F-8AD5-262B09FAED5A}" type="slidenum">
              <a:rPr lang="en-US" smtClean="0"/>
              <a:t>‹#›</a:t>
            </a:fld>
            <a:endParaRPr lang="en-US" dirty="0"/>
          </a:p>
        </p:txBody>
      </p:sp>
    </p:spTree>
    <p:extLst>
      <p:ext uri="{BB962C8B-B14F-4D97-AF65-F5344CB8AC3E}">
        <p14:creationId xmlns:p14="http://schemas.microsoft.com/office/powerpoint/2010/main" val="98588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3</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3605936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4</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763764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5</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180525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23793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7</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2279197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8</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406802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9</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869199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383551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304734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12</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2583936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6249CC-366C-4713-9C87-991E70C663C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2302132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14</a:t>
            </a:fld>
            <a:endParaRPr lang="en-US" dirty="0"/>
          </a:p>
        </p:txBody>
      </p:sp>
    </p:spTree>
    <p:extLst>
      <p:ext uri="{BB962C8B-B14F-4D97-AF65-F5344CB8AC3E}">
        <p14:creationId xmlns:p14="http://schemas.microsoft.com/office/powerpoint/2010/main" val="35354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15</a:t>
            </a:fld>
            <a:endParaRPr lang="en-US" dirty="0"/>
          </a:p>
        </p:txBody>
      </p:sp>
    </p:spTree>
    <p:extLst>
      <p:ext uri="{BB962C8B-B14F-4D97-AF65-F5344CB8AC3E}">
        <p14:creationId xmlns:p14="http://schemas.microsoft.com/office/powerpoint/2010/main" val="694863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16</a:t>
            </a:fld>
            <a:endParaRPr lang="en-US" dirty="0"/>
          </a:p>
        </p:txBody>
      </p:sp>
    </p:spTree>
    <p:extLst>
      <p:ext uri="{BB962C8B-B14F-4D97-AF65-F5344CB8AC3E}">
        <p14:creationId xmlns:p14="http://schemas.microsoft.com/office/powerpoint/2010/main" val="2570524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33</a:t>
            </a:fld>
            <a:endParaRPr lang="en-US" dirty="0"/>
          </a:p>
        </p:txBody>
      </p:sp>
    </p:spTree>
    <p:extLst>
      <p:ext uri="{BB962C8B-B14F-4D97-AF65-F5344CB8AC3E}">
        <p14:creationId xmlns:p14="http://schemas.microsoft.com/office/powerpoint/2010/main" val="3824827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38</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565488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39</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400055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6249CC-366C-4713-9C87-991E70C663C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112165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D77D402-2FE3-4BA9-ACF6-72AE1F6767A0}" type="slidenum">
              <a:rPr lang="en-US" smtClean="0">
                <a:solidFill>
                  <a:prstClr val="black"/>
                </a:solidFill>
              </a:rPr>
              <a:pPr>
                <a:defRPr/>
              </a:pPr>
              <a:t>41</a:t>
            </a:fld>
            <a:endParaRPr lang="en-US" dirty="0">
              <a:solidFill>
                <a:prstClr val="black"/>
              </a:solidFill>
            </a:endParaRPr>
          </a:p>
        </p:txBody>
      </p:sp>
    </p:spTree>
    <p:extLst>
      <p:ext uri="{BB962C8B-B14F-4D97-AF65-F5344CB8AC3E}">
        <p14:creationId xmlns:p14="http://schemas.microsoft.com/office/powerpoint/2010/main" val="389430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43</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305324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44</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3480537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45</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3356697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BD77D402-2FE3-4BA9-ACF6-72AE1F6767A0}" type="slidenum">
              <a:rPr lang="en-US" smtClean="0">
                <a:solidFill>
                  <a:prstClr val="black"/>
                </a:solidFill>
              </a:rPr>
              <a:pPr>
                <a:defRPr/>
              </a:pPr>
              <a:t>46</a:t>
            </a:fld>
            <a:endParaRPr lang="en-US" dirty="0">
              <a:solidFill>
                <a:prstClr val="black"/>
              </a:solidFill>
            </a:endParaRPr>
          </a:p>
        </p:txBody>
      </p:sp>
    </p:spTree>
    <p:extLst>
      <p:ext uri="{BB962C8B-B14F-4D97-AF65-F5344CB8AC3E}">
        <p14:creationId xmlns:p14="http://schemas.microsoft.com/office/powerpoint/2010/main" val="162557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BD77D402-2FE3-4BA9-ACF6-72AE1F6767A0}" type="slidenum">
              <a:rPr lang="en-US" smtClean="0">
                <a:solidFill>
                  <a:prstClr val="black"/>
                </a:solidFill>
              </a:rPr>
              <a:pPr>
                <a:defRPr/>
              </a:pPr>
              <a:t>47</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BD77D402-2FE3-4BA9-ACF6-72AE1F6767A0}" type="slidenum">
              <a:rPr lang="en-US" smtClean="0">
                <a:solidFill>
                  <a:prstClr val="black"/>
                </a:solidFill>
              </a:rPr>
              <a:pPr>
                <a:defRPr/>
              </a:pPr>
              <a:t>48</a:t>
            </a:fld>
            <a:endParaRPr lang="en-US" dirty="0">
              <a:solidFill>
                <a:prstClr val="black"/>
              </a:solidFill>
            </a:endParaRPr>
          </a:p>
        </p:txBody>
      </p:sp>
    </p:spTree>
    <p:extLst>
      <p:ext uri="{BB962C8B-B14F-4D97-AF65-F5344CB8AC3E}">
        <p14:creationId xmlns:p14="http://schemas.microsoft.com/office/powerpoint/2010/main" val="2254641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49</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863111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249CC-366C-4713-9C87-991E70C663CE}" type="slidenum">
              <a:rPr lang="en-US">
                <a:solidFill>
                  <a:prstClr val="black"/>
                </a:solidFill>
              </a:rPr>
              <a:pPr/>
              <a:t>50</a:t>
            </a:fld>
            <a:endParaRPr lang="en-US" dirty="0">
              <a:solidFill>
                <a:prstClr val="black"/>
              </a:solidFill>
            </a:endParaRPr>
          </a:p>
        </p:txBody>
      </p:sp>
      <p:sp>
        <p:nvSpPr>
          <p:cNvPr id="787458" name="Rectangle 2"/>
          <p:cNvSpPr>
            <a:spLocks noGrp="1" noRot="1" noChangeAspect="1" noChangeArrowheads="1" noTextEdit="1"/>
          </p:cNvSpPr>
          <p:nvPr>
            <p:ph type="sldImg"/>
          </p:nvPr>
        </p:nvSpPr>
        <p:spPr>
          <a:xfrm>
            <a:off x="455613" y="714375"/>
            <a:ext cx="6297612" cy="3541713"/>
          </a:xfrm>
          <a:ln/>
        </p:spPr>
      </p:sp>
      <p:sp>
        <p:nvSpPr>
          <p:cNvPr id="787459" name="Rectangle 3"/>
          <p:cNvSpPr>
            <a:spLocks noGrp="1" noChangeArrowheads="1"/>
          </p:cNvSpPr>
          <p:nvPr>
            <p:ph type="body" idx="1"/>
          </p:nvPr>
        </p:nvSpPr>
        <p:spPr>
          <a:xfrm>
            <a:off x="957431" y="4497614"/>
            <a:ext cx="5270809" cy="4263125"/>
          </a:xfrm>
        </p:spPr>
        <p:txBody>
          <a:bodyPr/>
          <a:lstStyle/>
          <a:p>
            <a:endParaRPr lang="en-CA" dirty="0"/>
          </a:p>
        </p:txBody>
      </p:sp>
    </p:spTree>
    <p:extLst>
      <p:ext uri="{BB962C8B-B14F-4D97-AF65-F5344CB8AC3E}">
        <p14:creationId xmlns:p14="http://schemas.microsoft.com/office/powerpoint/2010/main" val="1014998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EB0F1B15-5486-4934-BBD4-95FDFCF7C84F}" type="slidenum">
              <a:rPr lang="en-US"/>
              <a:pPr/>
              <a:t>51</a:t>
            </a:fld>
            <a:endParaRPr lang="en-US" dirty="0"/>
          </a:p>
        </p:txBody>
      </p:sp>
      <p:sp>
        <p:nvSpPr>
          <p:cNvPr id="294915" name="Rectangle 2"/>
          <p:cNvSpPr>
            <a:spLocks noGrp="1" noRot="1" noChangeAspect="1" noChangeArrowheads="1" noTextEdit="1"/>
          </p:cNvSpPr>
          <p:nvPr>
            <p:ph type="sldImg"/>
          </p:nvPr>
        </p:nvSpPr>
        <p:spPr>
          <a:xfrm>
            <a:off x="455613" y="714375"/>
            <a:ext cx="6297612" cy="3541713"/>
          </a:xfrm>
          <a:ln/>
        </p:spPr>
      </p:sp>
      <p:sp>
        <p:nvSpPr>
          <p:cNvPr id="294916" name="Rectangle 3"/>
          <p:cNvSpPr>
            <a:spLocks noGrp="1" noChangeArrowheads="1"/>
          </p:cNvSpPr>
          <p:nvPr>
            <p:ph type="body" idx="1"/>
          </p:nvPr>
        </p:nvSpPr>
        <p:spPr>
          <a:xfrm>
            <a:off x="957431" y="4497614"/>
            <a:ext cx="5270809" cy="4263125"/>
          </a:xfrm>
          <a:noFill/>
          <a:ln/>
        </p:spPr>
        <p:txBody>
          <a:bodyPr/>
          <a:lstStyle/>
          <a:p>
            <a:pPr eaLnBrk="1" hangingPunct="1"/>
            <a:endParaRPr lang="en-CA" dirty="0"/>
          </a:p>
        </p:txBody>
      </p:sp>
    </p:spTree>
    <p:extLst>
      <p:ext uri="{BB962C8B-B14F-4D97-AF65-F5344CB8AC3E}">
        <p14:creationId xmlns:p14="http://schemas.microsoft.com/office/powerpoint/2010/main" val="206882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52</a:t>
            </a:fld>
            <a:endParaRPr lang="en-US" dirty="0"/>
          </a:p>
        </p:txBody>
      </p:sp>
    </p:spTree>
    <p:extLst>
      <p:ext uri="{BB962C8B-B14F-4D97-AF65-F5344CB8AC3E}">
        <p14:creationId xmlns:p14="http://schemas.microsoft.com/office/powerpoint/2010/main" val="35354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01F1E3-E99D-4193-A5B6-1B8536F8CE9E}" type="slidenum">
              <a:rPr kumimoji="0" lang="en-CA"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53</a:t>
            </a:fld>
            <a:endParaRPr kumimoji="0" lang="en-CA"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230012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6C8ED0-A076-8C4F-8AD5-262B09FAED5A}" type="slidenum">
              <a:rPr lang="en-US" smtClean="0"/>
              <a:t>54</a:t>
            </a:fld>
            <a:endParaRPr lang="en-US"/>
          </a:p>
        </p:txBody>
      </p:sp>
    </p:spTree>
    <p:extLst>
      <p:ext uri="{BB962C8B-B14F-4D97-AF65-F5344CB8AC3E}">
        <p14:creationId xmlns:p14="http://schemas.microsoft.com/office/powerpoint/2010/main" val="2213945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87023" y="283105"/>
            <a:ext cx="10972800" cy="1143000"/>
          </a:xfrm>
          <a:prstGeom prst="rect">
            <a:avLst/>
          </a:prstGeom>
        </p:spPr>
        <p:txBody>
          <a:bodyPr/>
          <a:lstStyle/>
          <a:p>
            <a:r>
              <a:rPr lang="en-US"/>
              <a:t>Click to edit Master title style</a:t>
            </a:r>
          </a:p>
        </p:txBody>
      </p:sp>
      <p:pic>
        <p:nvPicPr>
          <p:cNvPr id="3" name="Picture 2"/>
          <p:cNvPicPr>
            <a:picLocks noChangeAspect="1"/>
          </p:cNvPicPr>
          <p:nvPr userDrawn="1"/>
        </p:nvPicPr>
        <p:blipFill rotWithShape="1">
          <a:blip r:embed="rId2"/>
          <a:srcRect t="7727"/>
          <a:stretch/>
        </p:blipFill>
        <p:spPr>
          <a:xfrm>
            <a:off x="0" y="-1"/>
            <a:ext cx="12208933" cy="2143969"/>
          </a:xfrm>
          <a:prstGeom prst="rect">
            <a:avLst/>
          </a:prstGeom>
        </p:spPr>
      </p:pic>
      <p:pic>
        <p:nvPicPr>
          <p:cNvPr id="7" name="Picture 6" descr="A close up of a logo&#10;&#10;Description automatically generated">
            <a:extLst>
              <a:ext uri="{FF2B5EF4-FFF2-40B4-BE49-F238E27FC236}">
                <a16:creationId xmlns:a16="http://schemas.microsoft.com/office/drawing/2014/main" id="{B05D8439-A6DF-40B4-96F3-582C19B30DC0}"/>
              </a:ext>
            </a:extLst>
          </p:cNvPr>
          <p:cNvPicPr>
            <a:picLocks noChangeAspect="1"/>
          </p:cNvPicPr>
          <p:nvPr userDrawn="1"/>
        </p:nvPicPr>
        <p:blipFill>
          <a:blip r:embed="rId3"/>
          <a:stretch>
            <a:fillRect/>
          </a:stretch>
        </p:blipFill>
        <p:spPr>
          <a:xfrm>
            <a:off x="6828860" y="1262068"/>
            <a:ext cx="4918068" cy="2205898"/>
          </a:xfrm>
          <a:prstGeom prst="rect">
            <a:avLst/>
          </a:prstGeom>
        </p:spPr>
      </p:pic>
    </p:spTree>
    <p:extLst>
      <p:ext uri="{BB962C8B-B14F-4D97-AF65-F5344CB8AC3E}">
        <p14:creationId xmlns:p14="http://schemas.microsoft.com/office/powerpoint/2010/main" val="275876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28888" y="191589"/>
            <a:ext cx="9973960" cy="776077"/>
          </a:xfrm>
          <a:prstGeom prst="rect">
            <a:avLst/>
          </a:prstGeom>
          <a:effectLst>
            <a:outerShdw blurRad="50800" dist="38100" dir="2700000" algn="tl" rotWithShape="0">
              <a:prstClr val="black">
                <a:alpha val="40000"/>
              </a:prstClr>
            </a:outerShdw>
          </a:effectLst>
        </p:spPr>
        <p:txBody>
          <a:bodyPr anchor="ctr">
            <a:normAutofit/>
          </a:bodyPr>
          <a:lstStyle>
            <a:lvl1pPr algn="l">
              <a:defRPr sz="2800" b="1" baseline="0">
                <a:ln w="6350">
                  <a:solidFill>
                    <a:schemeClr val="tx1"/>
                  </a:solidFill>
                </a:ln>
                <a:solidFill>
                  <a:schemeClr val="bg1"/>
                </a:solidFill>
                <a:effectLst>
                  <a:outerShdw blurRad="50800" dir="1920000" sx="1000" sy="1000" algn="tl" rotWithShape="0">
                    <a:schemeClr val="tx1">
                      <a:lumMod val="85000"/>
                      <a:lumOff val="15000"/>
                    </a:schemeClr>
                  </a:outerShdw>
                </a:effectLst>
                <a:latin typeface="Arial"/>
                <a:cs typeface="Arial"/>
              </a:defRPr>
            </a:lvl1pPr>
          </a:lstStyle>
          <a:p>
            <a:r>
              <a:rPr lang="en-US" dirty="0"/>
              <a:t>Slide Title</a:t>
            </a:r>
          </a:p>
        </p:txBody>
      </p:sp>
      <p:sp>
        <p:nvSpPr>
          <p:cNvPr id="3" name="Content Placeholder 2"/>
          <p:cNvSpPr>
            <a:spLocks noGrp="1"/>
          </p:cNvSpPr>
          <p:nvPr>
            <p:ph idx="1"/>
          </p:nvPr>
        </p:nvSpPr>
        <p:spPr>
          <a:xfrm>
            <a:off x="1128888" y="1447061"/>
            <a:ext cx="9973960" cy="4385568"/>
          </a:xfrm>
        </p:spPr>
        <p:txBody>
          <a:bodyPr>
            <a:normAutofit/>
          </a:bodyPr>
          <a:lstStyle>
            <a:lvl1pPr marL="342900" indent="-342900">
              <a:spcAft>
                <a:spcPts val="1200"/>
              </a:spcAft>
              <a:buFont typeface="Arial" panose="020B0604020202020204" pitchFamily="34" charset="0"/>
              <a:buChar char="•"/>
              <a:defRPr sz="1800">
                <a:solidFill>
                  <a:schemeClr val="tx1"/>
                </a:solidFill>
                <a:latin typeface="Arial"/>
                <a:cs typeface="Arial"/>
              </a:defRPr>
            </a:lvl1pPr>
            <a:lvl2pPr marL="742950" indent="-285750">
              <a:spcAft>
                <a:spcPts val="1200"/>
              </a:spcAft>
              <a:buFont typeface="Arial" panose="020B0604020202020204" pitchFamily="34" charset="0"/>
              <a:buChar char="•"/>
              <a:defRPr sz="1600">
                <a:solidFill>
                  <a:schemeClr val="tx1"/>
                </a:solidFill>
                <a:latin typeface="Arial"/>
                <a:cs typeface="Arial"/>
              </a:defRPr>
            </a:lvl2pPr>
            <a:lvl3pPr marL="1143000" indent="-228600">
              <a:spcAft>
                <a:spcPts val="1200"/>
              </a:spcAft>
              <a:buFont typeface="Arial" panose="020B0604020202020204" pitchFamily="34" charset="0"/>
              <a:buChar char="•"/>
              <a:defRPr sz="1400">
                <a:solidFill>
                  <a:schemeClr val="tx1"/>
                </a:solidFill>
                <a:latin typeface="Arial"/>
                <a:cs typeface="Arial"/>
              </a:defRPr>
            </a:lvl3pPr>
            <a:lvl4pPr>
              <a:spcAft>
                <a:spcPts val="1200"/>
              </a:spcAft>
              <a:defRPr sz="1200">
                <a:solidFill>
                  <a:schemeClr val="tx1"/>
                </a:solidFill>
                <a:latin typeface="Arial"/>
                <a:cs typeface="Arial"/>
              </a:defRPr>
            </a:lvl4pPr>
            <a:lvl5pPr>
              <a:spcAft>
                <a:spcPts val="1200"/>
              </a:spcAft>
              <a:defRPr sz="1200">
                <a:solidFill>
                  <a:schemeClr val="tx1"/>
                </a:solidFill>
                <a:latin typeface="Arial"/>
                <a:cs typeface="Arial"/>
              </a:defRPr>
            </a:lvl5pPr>
          </a:lstStyle>
          <a:p>
            <a:pPr lvl="0"/>
            <a:r>
              <a:rPr lang="en-US" dirty="0"/>
              <a:t>Click to edit Master text styles</a:t>
            </a:r>
          </a:p>
          <a:p>
            <a:pPr lvl="1"/>
            <a:r>
              <a:rPr lang="en-US" dirty="0"/>
              <a:t>Second level</a:t>
            </a:r>
          </a:p>
          <a:p>
            <a:pPr lvl="2"/>
            <a:r>
              <a:rPr lang="en-US" dirty="0"/>
              <a:t>Third level</a:t>
            </a:r>
          </a:p>
        </p:txBody>
      </p:sp>
      <p:sp>
        <p:nvSpPr>
          <p:cNvPr id="9" name="Slide Number Placeholder 4">
            <a:extLst>
              <a:ext uri="{FF2B5EF4-FFF2-40B4-BE49-F238E27FC236}">
                <a16:creationId xmlns:a16="http://schemas.microsoft.com/office/drawing/2014/main" id="{44362C35-8922-45CE-AFD8-E283B9DB386B}"/>
              </a:ext>
            </a:extLst>
          </p:cNvPr>
          <p:cNvSpPr>
            <a:spLocks noGrp="1"/>
          </p:cNvSpPr>
          <p:nvPr>
            <p:ph type="sldNum" sz="quarter" idx="4294967295"/>
          </p:nvPr>
        </p:nvSpPr>
        <p:spPr>
          <a:xfrm>
            <a:off x="282225" y="6234116"/>
            <a:ext cx="846665" cy="365125"/>
          </a:xfrm>
          <a:prstGeom prst="rect">
            <a:avLst/>
          </a:prstGeom>
        </p:spPr>
        <p:txBody>
          <a:bodyPr/>
          <a:lstStyle/>
          <a:p>
            <a:pPr algn="ctr">
              <a:defRPr/>
            </a:pPr>
            <a:fld id="{A5E9FE7A-5BCD-4799-8143-46D1F995E30B}" type="slidenum">
              <a:rPr lang="en-US" altLang="en-US" sz="1000">
                <a:solidFill>
                  <a:srgbClr val="005C97"/>
                </a:solidFill>
                <a:latin typeface="Clarendon BT"/>
                <a:cs typeface="Clarendon BT"/>
              </a:rPr>
              <a:pPr algn="ctr">
                <a:defRPr/>
              </a:pPr>
              <a:t>‹#›</a:t>
            </a:fld>
            <a:endParaRPr lang="en-US" altLang="en-US" sz="1000" dirty="0">
              <a:solidFill>
                <a:srgbClr val="005C97"/>
              </a:solidFill>
              <a:latin typeface="Clarendon BT"/>
              <a:cs typeface="Clarendon BT"/>
            </a:endParaRPr>
          </a:p>
        </p:txBody>
      </p:sp>
      <p:pic>
        <p:nvPicPr>
          <p:cNvPr id="6" name="Picture 5">
            <a:extLst>
              <a:ext uri="{FF2B5EF4-FFF2-40B4-BE49-F238E27FC236}">
                <a16:creationId xmlns:a16="http://schemas.microsoft.com/office/drawing/2014/main" id="{436444CE-5262-47BF-9461-1427D688F8FE}"/>
              </a:ext>
            </a:extLst>
          </p:cNvPr>
          <p:cNvPicPr/>
          <p:nvPr userDrawn="1"/>
        </p:nvPicPr>
        <p:blipFill>
          <a:blip r:embed="rId2"/>
          <a:stretch>
            <a:fillRect/>
          </a:stretch>
        </p:blipFill>
        <p:spPr>
          <a:xfrm>
            <a:off x="9676514" y="5855197"/>
            <a:ext cx="1840606" cy="824865"/>
          </a:xfrm>
          <a:prstGeom prst="rect">
            <a:avLst/>
          </a:prstGeom>
        </p:spPr>
      </p:pic>
    </p:spTree>
    <p:extLst>
      <p:ext uri="{BB962C8B-B14F-4D97-AF65-F5344CB8AC3E}">
        <p14:creationId xmlns:p14="http://schemas.microsoft.com/office/powerpoint/2010/main" val="333300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userDrawn="1"/>
        </p:nvSpPr>
        <p:spPr>
          <a:xfrm>
            <a:off x="33217" y="0"/>
            <a:ext cx="12192000" cy="141763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609600" y="1710267"/>
            <a:ext cx="5384800" cy="4377266"/>
          </a:xfrm>
        </p:spPr>
        <p:txBody>
          <a:bodyPr>
            <a:normAutofit/>
          </a:bodyPr>
          <a:lstStyle>
            <a:lvl1pPr marL="342900" indent="-342900">
              <a:buFont typeface="Arial" panose="020B0604020202020204" pitchFamily="34" charset="0"/>
              <a:buChar char="•"/>
              <a:defRPr sz="2400">
                <a:solidFill>
                  <a:schemeClr val="tx1"/>
                </a:solidFill>
                <a:latin typeface="Arial"/>
                <a:cs typeface="Arial"/>
              </a:defRPr>
            </a:lvl1pPr>
            <a:lvl2pPr marL="742950" indent="-285750">
              <a:buFont typeface="Arial" panose="020B0604020202020204" pitchFamily="34" charset="0"/>
              <a:buChar char="•"/>
              <a:defRPr sz="2000">
                <a:solidFill>
                  <a:schemeClr val="tx1"/>
                </a:solidFill>
                <a:latin typeface="Arial"/>
                <a:cs typeface="Arial"/>
              </a:defRPr>
            </a:lvl2pPr>
            <a:lvl3pPr marL="1143000" indent="-228600">
              <a:buFont typeface="Arial" panose="020B0604020202020204" pitchFamily="34" charset="0"/>
              <a:buChar char="•"/>
              <a:defRPr sz="1800">
                <a:solidFill>
                  <a:schemeClr val="tx1"/>
                </a:solidFill>
                <a:latin typeface="Arial"/>
                <a:cs typeface="Arial"/>
              </a:defRPr>
            </a:lvl3pPr>
            <a:lvl4pPr marL="1600200" indent="-228600">
              <a:buFont typeface="Arial" panose="020B0604020202020204" pitchFamily="34" charset="0"/>
              <a:buChar char="•"/>
              <a:defRPr sz="1600">
                <a:solidFill>
                  <a:schemeClr val="tx1"/>
                </a:solidFill>
                <a:latin typeface="Arial"/>
                <a:cs typeface="Arial"/>
              </a:defRPr>
            </a:lvl4pPr>
            <a:lvl5pPr marL="2057400" indent="-228600">
              <a:buFont typeface="Arial" panose="020B0604020202020204" pitchFamily="34" charset="0"/>
              <a:buChar char="•"/>
              <a:defRPr sz="1600">
                <a:solidFill>
                  <a:schemeClr val="tx1"/>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710267"/>
            <a:ext cx="5384800" cy="4377266"/>
          </a:xfrm>
        </p:spPr>
        <p:txBody>
          <a:bodyPr>
            <a:normAutofit/>
          </a:bodyPr>
          <a:lstStyle>
            <a:lvl1pPr marL="342900" indent="-342900">
              <a:buFont typeface="Arial" panose="020B0604020202020204" pitchFamily="34" charset="0"/>
              <a:buChar char="•"/>
              <a:defRPr sz="2400">
                <a:solidFill>
                  <a:schemeClr val="tx1"/>
                </a:solidFill>
                <a:latin typeface="Arial"/>
                <a:cs typeface="Arial"/>
              </a:defRPr>
            </a:lvl1pPr>
            <a:lvl2pPr marL="742950" indent="-285750">
              <a:buFont typeface="Arial" panose="020B0604020202020204" pitchFamily="34" charset="0"/>
              <a:buChar char="•"/>
              <a:defRPr sz="2000">
                <a:solidFill>
                  <a:schemeClr val="tx1"/>
                </a:solidFill>
                <a:latin typeface="Arial"/>
                <a:cs typeface="Arial"/>
              </a:defRPr>
            </a:lvl2pPr>
            <a:lvl3pPr marL="1143000" indent="-228600">
              <a:buFont typeface="Arial" panose="020B0604020202020204" pitchFamily="34" charset="0"/>
              <a:buChar char="•"/>
              <a:defRPr sz="1800">
                <a:solidFill>
                  <a:schemeClr val="tx1"/>
                </a:solidFill>
                <a:latin typeface="Arial"/>
                <a:cs typeface="Arial"/>
              </a:defRPr>
            </a:lvl3pPr>
            <a:lvl4pPr marL="1600200" indent="-228600">
              <a:buFont typeface="Arial" panose="020B0604020202020204" pitchFamily="34" charset="0"/>
              <a:buChar char="•"/>
              <a:defRPr sz="1600">
                <a:solidFill>
                  <a:schemeClr val="tx1"/>
                </a:solidFill>
                <a:latin typeface="Arial"/>
                <a:cs typeface="Arial"/>
              </a:defRPr>
            </a:lvl4pPr>
            <a:lvl5pPr marL="2057400" indent="-228600">
              <a:buFont typeface="Arial" panose="020B0604020202020204" pitchFamily="34" charset="0"/>
              <a:buChar char="•"/>
              <a:defRPr sz="1600">
                <a:solidFill>
                  <a:schemeClr val="tx1"/>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1176867" y="317500"/>
            <a:ext cx="9784643" cy="988220"/>
          </a:xfrm>
          <a:prstGeom prst="rect">
            <a:avLst/>
          </a:prstGeom>
          <a:effectLst>
            <a:outerShdw blurRad="50800" dist="38100" sx="28000" sy="28000" algn="tl" rotWithShape="0">
              <a:prstClr val="black"/>
            </a:outerShdw>
          </a:effectLst>
        </p:spPr>
        <p:txBody>
          <a:bodyPr anchor="ctr">
            <a:normAutofit/>
          </a:bodyPr>
          <a:lstStyle>
            <a:lvl1pPr algn="l">
              <a:defRPr sz="2800" b="1" baseline="0">
                <a:ln w="6350">
                  <a:solidFill>
                    <a:schemeClr val="tx1"/>
                  </a:solidFill>
                </a:ln>
                <a:solidFill>
                  <a:schemeClr val="bg1"/>
                </a:solidFill>
                <a:effectLst>
                  <a:outerShdw blurRad="50800" dist="38100" dir="2700000" algn="tl" rotWithShape="0">
                    <a:prstClr val="black">
                      <a:alpha val="40000"/>
                    </a:prstClr>
                  </a:outerShdw>
                </a:effectLst>
                <a:latin typeface="Arial"/>
                <a:cs typeface="Arial"/>
              </a:defRPr>
            </a:lvl1pPr>
          </a:lstStyle>
          <a:p>
            <a:r>
              <a:rPr lang="en-US" dirty="0"/>
              <a:t>Slide Title</a:t>
            </a:r>
          </a:p>
        </p:txBody>
      </p:sp>
      <p:sp>
        <p:nvSpPr>
          <p:cNvPr id="13" name="Slide Number Placeholder 4">
            <a:extLst>
              <a:ext uri="{FF2B5EF4-FFF2-40B4-BE49-F238E27FC236}">
                <a16:creationId xmlns:a16="http://schemas.microsoft.com/office/drawing/2014/main" id="{9B32BDF0-8303-4BBD-82D3-A14074AF9DBF}"/>
              </a:ext>
            </a:extLst>
          </p:cNvPr>
          <p:cNvSpPr>
            <a:spLocks noGrp="1"/>
          </p:cNvSpPr>
          <p:nvPr>
            <p:ph type="sldNum" sz="quarter" idx="4294967295"/>
          </p:nvPr>
        </p:nvSpPr>
        <p:spPr>
          <a:xfrm>
            <a:off x="282225" y="6234116"/>
            <a:ext cx="846665" cy="365125"/>
          </a:xfrm>
          <a:prstGeom prst="rect">
            <a:avLst/>
          </a:prstGeom>
        </p:spPr>
        <p:txBody>
          <a:bodyPr/>
          <a:lstStyle/>
          <a:p>
            <a:pPr algn="ctr">
              <a:defRPr/>
            </a:pPr>
            <a:fld id="{A5E9FE7A-5BCD-4799-8143-46D1F995E30B}" type="slidenum">
              <a:rPr lang="en-US" altLang="en-US" sz="1000">
                <a:solidFill>
                  <a:srgbClr val="005C97"/>
                </a:solidFill>
                <a:latin typeface="Clarendon BT"/>
                <a:cs typeface="Clarendon BT"/>
              </a:rPr>
              <a:pPr algn="ctr">
                <a:defRPr/>
              </a:pPr>
              <a:t>‹#›</a:t>
            </a:fld>
            <a:endParaRPr lang="en-US" altLang="en-US" sz="1000" dirty="0">
              <a:solidFill>
                <a:srgbClr val="005C97"/>
              </a:solidFill>
              <a:latin typeface="Clarendon BT"/>
              <a:cs typeface="Clarendon BT"/>
            </a:endParaRPr>
          </a:p>
        </p:txBody>
      </p:sp>
      <p:pic>
        <p:nvPicPr>
          <p:cNvPr id="9" name="Picture 8">
            <a:extLst>
              <a:ext uri="{FF2B5EF4-FFF2-40B4-BE49-F238E27FC236}">
                <a16:creationId xmlns:a16="http://schemas.microsoft.com/office/drawing/2014/main" id="{87E29CF6-9886-4511-A680-FC842A35C505}"/>
              </a:ext>
            </a:extLst>
          </p:cNvPr>
          <p:cNvPicPr/>
          <p:nvPr userDrawn="1"/>
        </p:nvPicPr>
        <p:blipFill>
          <a:blip r:embed="rId2"/>
          <a:stretch>
            <a:fillRect/>
          </a:stretch>
        </p:blipFill>
        <p:spPr>
          <a:xfrm>
            <a:off x="9676514" y="5855197"/>
            <a:ext cx="1840606" cy="824865"/>
          </a:xfrm>
          <a:prstGeom prst="rect">
            <a:avLst/>
          </a:prstGeom>
        </p:spPr>
      </p:pic>
    </p:spTree>
    <p:extLst>
      <p:ext uri="{BB962C8B-B14F-4D97-AF65-F5344CB8AC3E}">
        <p14:creationId xmlns:p14="http://schemas.microsoft.com/office/powerpoint/2010/main" val="297367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5" name="Rectangle 4"/>
          <p:cNvSpPr/>
          <p:nvPr userDrawn="1"/>
        </p:nvSpPr>
        <p:spPr>
          <a:xfrm>
            <a:off x="1" y="0"/>
            <a:ext cx="12192000" cy="1417638"/>
          </a:xfrm>
          <a:prstGeom prst="rect">
            <a:avLst/>
          </a:prstGeom>
          <a:solidFill>
            <a:srgbClr val="20B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cs typeface="Arial"/>
            </a:endParaRPr>
          </a:p>
        </p:txBody>
      </p:sp>
      <p:sp>
        <p:nvSpPr>
          <p:cNvPr id="8" name="Picture Placeholder 7"/>
          <p:cNvSpPr>
            <a:spLocks noGrp="1"/>
          </p:cNvSpPr>
          <p:nvPr>
            <p:ph type="pic" sz="quarter" idx="10"/>
          </p:nvPr>
        </p:nvSpPr>
        <p:spPr>
          <a:xfrm>
            <a:off x="1128886" y="1769534"/>
            <a:ext cx="4865513" cy="4250267"/>
          </a:xfrm>
        </p:spPr>
        <p:txBody>
          <a:bodyPr/>
          <a:lstStyle>
            <a:lvl1pPr marL="342900" indent="-342900">
              <a:buFont typeface="Arial" panose="020B0604020202020204" pitchFamily="34" charset="0"/>
              <a:buChar char="•"/>
              <a:defRPr>
                <a:latin typeface="Arial"/>
                <a:cs typeface="Arial"/>
              </a:defRPr>
            </a:lvl1pPr>
          </a:lstStyle>
          <a:p>
            <a:r>
              <a:rPr lang="en-US" dirty="0"/>
              <a:t>Drag picture to placeholder or click icon to add</a:t>
            </a:r>
          </a:p>
        </p:txBody>
      </p:sp>
      <p:sp>
        <p:nvSpPr>
          <p:cNvPr id="13" name="Picture Placeholder 7"/>
          <p:cNvSpPr>
            <a:spLocks noGrp="1"/>
          </p:cNvSpPr>
          <p:nvPr>
            <p:ph type="pic" sz="quarter" idx="11"/>
          </p:nvPr>
        </p:nvSpPr>
        <p:spPr>
          <a:xfrm>
            <a:off x="6197601" y="1769534"/>
            <a:ext cx="4763911" cy="4250267"/>
          </a:xfrm>
        </p:spPr>
        <p:txBody>
          <a:bodyPr/>
          <a:lstStyle>
            <a:lvl1pPr marL="342900" indent="-342900">
              <a:buFont typeface="Arial" panose="020B0604020202020204" pitchFamily="34" charset="0"/>
              <a:buChar char="•"/>
              <a:defRPr>
                <a:latin typeface="Arial"/>
                <a:cs typeface="Arial"/>
              </a:defRPr>
            </a:lvl1pPr>
          </a:lstStyle>
          <a:p>
            <a:r>
              <a:rPr lang="en-US" dirty="0"/>
              <a:t>Drag picture to placeholder or click icon to add</a:t>
            </a:r>
          </a:p>
        </p:txBody>
      </p:sp>
      <p:sp>
        <p:nvSpPr>
          <p:cNvPr id="10" name="Title 1"/>
          <p:cNvSpPr>
            <a:spLocks noGrp="1"/>
          </p:cNvSpPr>
          <p:nvPr>
            <p:ph type="title" hasCustomPrompt="1"/>
          </p:nvPr>
        </p:nvSpPr>
        <p:spPr>
          <a:xfrm>
            <a:off x="1128887" y="162720"/>
            <a:ext cx="9832624" cy="1143000"/>
          </a:xfrm>
          <a:prstGeom prst="rect">
            <a:avLst/>
          </a:prstGeom>
          <a:effectLst>
            <a:outerShdw blurRad="50800" dist="38100" dir="2700000" algn="tl" rotWithShape="0">
              <a:prstClr val="black">
                <a:alpha val="40000"/>
              </a:prstClr>
            </a:outerShdw>
          </a:effectLst>
        </p:spPr>
        <p:txBody>
          <a:bodyPr anchor="ctr">
            <a:normAutofit/>
          </a:bodyPr>
          <a:lstStyle>
            <a:lvl1pPr algn="l">
              <a:defRPr sz="2800" b="1" baseline="0">
                <a:ln w="6350">
                  <a:solidFill>
                    <a:schemeClr val="tx1"/>
                  </a:solidFill>
                </a:ln>
                <a:solidFill>
                  <a:schemeClr val="bg1"/>
                </a:solidFill>
                <a:effectLst>
                  <a:outerShdw blurRad="50800" dir="21000000" algn="tl" rotWithShape="0">
                    <a:schemeClr val="tx1">
                      <a:lumMod val="85000"/>
                      <a:lumOff val="15000"/>
                      <a:alpha val="38000"/>
                    </a:schemeClr>
                  </a:outerShdw>
                </a:effectLst>
                <a:latin typeface="Arial"/>
                <a:cs typeface="Arial"/>
              </a:defRPr>
            </a:lvl1pPr>
          </a:lstStyle>
          <a:p>
            <a:r>
              <a:rPr lang="en-US" dirty="0"/>
              <a:t>Slide Title</a:t>
            </a:r>
          </a:p>
        </p:txBody>
      </p:sp>
      <p:sp>
        <p:nvSpPr>
          <p:cNvPr id="14" name="Slide Number Placeholder 4">
            <a:extLst>
              <a:ext uri="{FF2B5EF4-FFF2-40B4-BE49-F238E27FC236}">
                <a16:creationId xmlns:a16="http://schemas.microsoft.com/office/drawing/2014/main" id="{D70C8C79-4969-4A78-B18C-5206657D548E}"/>
              </a:ext>
            </a:extLst>
          </p:cNvPr>
          <p:cNvSpPr>
            <a:spLocks noGrp="1"/>
          </p:cNvSpPr>
          <p:nvPr>
            <p:ph type="sldNum" sz="quarter" idx="4294967295"/>
          </p:nvPr>
        </p:nvSpPr>
        <p:spPr>
          <a:xfrm>
            <a:off x="282225" y="6234116"/>
            <a:ext cx="846665" cy="365125"/>
          </a:xfrm>
          <a:prstGeom prst="rect">
            <a:avLst/>
          </a:prstGeom>
        </p:spPr>
        <p:txBody>
          <a:bodyPr/>
          <a:lstStyle/>
          <a:p>
            <a:pPr algn="ctr">
              <a:defRPr/>
            </a:pPr>
            <a:fld id="{A5E9FE7A-5BCD-4799-8143-46D1F995E30B}" type="slidenum">
              <a:rPr lang="en-US" altLang="en-US" sz="1000">
                <a:solidFill>
                  <a:srgbClr val="005C97"/>
                </a:solidFill>
                <a:latin typeface="Clarendon BT"/>
                <a:cs typeface="Clarendon BT"/>
              </a:rPr>
              <a:pPr algn="ctr">
                <a:defRPr/>
              </a:pPr>
              <a:t>‹#›</a:t>
            </a:fld>
            <a:endParaRPr lang="en-US" altLang="en-US" sz="1000" dirty="0">
              <a:solidFill>
                <a:srgbClr val="005C97"/>
              </a:solidFill>
              <a:latin typeface="Clarendon BT"/>
              <a:cs typeface="Clarendon BT"/>
            </a:endParaRPr>
          </a:p>
        </p:txBody>
      </p:sp>
      <p:pic>
        <p:nvPicPr>
          <p:cNvPr id="9" name="Picture 8">
            <a:extLst>
              <a:ext uri="{FF2B5EF4-FFF2-40B4-BE49-F238E27FC236}">
                <a16:creationId xmlns:a16="http://schemas.microsoft.com/office/drawing/2014/main" id="{AB7CE14A-F582-4B4D-8C76-8FFCAB27AD53}"/>
              </a:ext>
            </a:extLst>
          </p:cNvPr>
          <p:cNvPicPr/>
          <p:nvPr userDrawn="1"/>
        </p:nvPicPr>
        <p:blipFill>
          <a:blip r:embed="rId2"/>
          <a:stretch>
            <a:fillRect/>
          </a:stretch>
        </p:blipFill>
        <p:spPr>
          <a:xfrm>
            <a:off x="9676514" y="5855197"/>
            <a:ext cx="1840606" cy="824865"/>
          </a:xfrm>
          <a:prstGeom prst="rect">
            <a:avLst/>
          </a:prstGeom>
        </p:spPr>
      </p:pic>
    </p:spTree>
    <p:extLst>
      <p:ext uri="{BB962C8B-B14F-4D97-AF65-F5344CB8AC3E}">
        <p14:creationId xmlns:p14="http://schemas.microsoft.com/office/powerpoint/2010/main" val="26208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7" name="Slide Number Placeholder 4">
            <a:extLst>
              <a:ext uri="{FF2B5EF4-FFF2-40B4-BE49-F238E27FC236}">
                <a16:creationId xmlns:a16="http://schemas.microsoft.com/office/drawing/2014/main" id="{7ADDC133-53B7-4619-8786-B877FF61D203}"/>
              </a:ext>
            </a:extLst>
          </p:cNvPr>
          <p:cNvSpPr>
            <a:spLocks noGrp="1"/>
          </p:cNvSpPr>
          <p:nvPr>
            <p:ph type="sldNum" sz="quarter" idx="4294967295"/>
          </p:nvPr>
        </p:nvSpPr>
        <p:spPr>
          <a:xfrm>
            <a:off x="282225" y="6234116"/>
            <a:ext cx="846665" cy="365125"/>
          </a:xfrm>
          <a:prstGeom prst="rect">
            <a:avLst/>
          </a:prstGeom>
        </p:spPr>
        <p:txBody>
          <a:bodyPr/>
          <a:lstStyle/>
          <a:p>
            <a:pPr algn="ctr">
              <a:defRPr/>
            </a:pPr>
            <a:fld id="{A5E9FE7A-5BCD-4799-8143-46D1F995E30B}" type="slidenum">
              <a:rPr lang="en-US" altLang="en-US" sz="1000">
                <a:solidFill>
                  <a:srgbClr val="005C97"/>
                </a:solidFill>
                <a:latin typeface="Clarendon BT"/>
                <a:cs typeface="Clarendon BT"/>
              </a:rPr>
              <a:pPr algn="ctr">
                <a:defRPr/>
              </a:pPr>
              <a:t>‹#›</a:t>
            </a:fld>
            <a:endParaRPr lang="en-US" altLang="en-US" sz="1000" dirty="0">
              <a:solidFill>
                <a:srgbClr val="005C97"/>
              </a:solidFill>
              <a:latin typeface="Clarendon BT"/>
              <a:cs typeface="Clarendon BT"/>
            </a:endParaRPr>
          </a:p>
        </p:txBody>
      </p:sp>
      <p:pic>
        <p:nvPicPr>
          <p:cNvPr id="4" name="Picture 3">
            <a:extLst>
              <a:ext uri="{FF2B5EF4-FFF2-40B4-BE49-F238E27FC236}">
                <a16:creationId xmlns:a16="http://schemas.microsoft.com/office/drawing/2014/main" id="{157BED48-F07A-4AFC-BA15-3DF07071ABDC}"/>
              </a:ext>
            </a:extLst>
          </p:cNvPr>
          <p:cNvPicPr/>
          <p:nvPr userDrawn="1"/>
        </p:nvPicPr>
        <p:blipFill>
          <a:blip r:embed="rId2"/>
          <a:stretch>
            <a:fillRect/>
          </a:stretch>
        </p:blipFill>
        <p:spPr>
          <a:xfrm>
            <a:off x="9676514" y="5855197"/>
            <a:ext cx="1840606" cy="824865"/>
          </a:xfrm>
          <a:prstGeom prst="rect">
            <a:avLst/>
          </a:prstGeom>
        </p:spPr>
      </p:pic>
    </p:spTree>
    <p:extLst>
      <p:ext uri="{BB962C8B-B14F-4D97-AF65-F5344CB8AC3E}">
        <p14:creationId xmlns:p14="http://schemas.microsoft.com/office/powerpoint/2010/main" val="1436147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8889" y="1667933"/>
            <a:ext cx="9832623" cy="44582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userDrawn="1"/>
        </p:nvSpPr>
        <p:spPr>
          <a:xfrm>
            <a:off x="0" y="-1"/>
            <a:ext cx="12192000" cy="99669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sz="1800" dirty="0">
              <a:latin typeface="Arial" charset="0"/>
              <a:ea typeface="Arial" charset="0"/>
              <a:cs typeface="Arial" charset="0"/>
            </a:endParaRPr>
          </a:p>
        </p:txBody>
      </p:sp>
      <p:sp>
        <p:nvSpPr>
          <p:cNvPr id="5" name="Title 1"/>
          <p:cNvSpPr txBox="1">
            <a:spLocks/>
          </p:cNvSpPr>
          <p:nvPr userDrawn="1"/>
        </p:nvSpPr>
        <p:spPr>
          <a:xfrm>
            <a:off x="1128888" y="257705"/>
            <a:ext cx="9832624" cy="995362"/>
          </a:xfrm>
          <a:prstGeom prst="rect">
            <a:avLst/>
          </a:prstGeom>
          <a:effectLst>
            <a:outerShdw blurRad="50800" dist="38100" dir="2700000" algn="tl" rotWithShape="0">
              <a:prstClr val="black">
                <a:alpha val="40000"/>
              </a:prstClr>
            </a:outerShdw>
          </a:effectLst>
        </p:spPr>
        <p:txBody>
          <a:bodyPr>
            <a:normAutofit/>
          </a:bodyPr>
          <a:lstStyle>
            <a:lvl1pPr algn="l" defTabSz="457200" rtl="0" eaLnBrk="1" latinLnBrk="0" hangingPunct="1">
              <a:spcBef>
                <a:spcPct val="0"/>
              </a:spcBef>
              <a:buNone/>
              <a:defRPr sz="4000" kern="1200" baseline="0">
                <a:solidFill>
                  <a:schemeClr val="bg1"/>
                </a:solidFill>
                <a:latin typeface="Arial"/>
                <a:ea typeface="+mj-ea"/>
                <a:cs typeface="Arial"/>
              </a:defRPr>
            </a:lvl1pPr>
          </a:lstStyle>
          <a:p>
            <a:endParaRPr lang="en-US" sz="4000" dirty="0"/>
          </a:p>
        </p:txBody>
      </p:sp>
    </p:spTree>
    <p:extLst>
      <p:ext uri="{BB962C8B-B14F-4D97-AF65-F5344CB8AC3E}">
        <p14:creationId xmlns:p14="http://schemas.microsoft.com/office/powerpoint/2010/main" val="4058785805"/>
      </p:ext>
    </p:extLst>
  </p:cSld>
  <p:clrMap bg1="lt1" tx1="dk1" bg2="lt2" tx2="dk2" accent1="accent1" accent2="accent2" accent3="accent3" accent4="accent4" accent5="accent5" accent6="accent6" hlink="hlink" folHlink="folHlink"/>
  <p:sldLayoutIdLst>
    <p:sldLayoutId id="2147483658" r:id="rId1"/>
    <p:sldLayoutId id="2147483650" r:id="rId2"/>
    <p:sldLayoutId id="2147483652" r:id="rId3"/>
    <p:sldLayoutId id="2147483653" r:id="rId4"/>
    <p:sldLayoutId id="2147483659" r:id="rId5"/>
  </p:sldLayoutIdLst>
  <p:hf hdr="0" ftr="0" dt="0"/>
  <p:txStyles>
    <p:titleStyle>
      <a:lvl1pPr algn="l" defTabSz="457200" rtl="0" eaLnBrk="1" latinLnBrk="0" hangingPunct="1">
        <a:spcBef>
          <a:spcPct val="0"/>
        </a:spcBef>
        <a:buNone/>
        <a:defRPr sz="4000" kern="1200">
          <a:solidFill>
            <a:srgbClr val="005C97"/>
          </a:solidFill>
          <a:latin typeface="Arial"/>
          <a:ea typeface="+mj-ea"/>
          <a:cs typeface="Arial"/>
        </a:defRPr>
      </a:lvl1pPr>
    </p:titleStyle>
    <p:bodyStyle>
      <a:lvl1pPr marL="342900" indent="-342900" algn="l" defTabSz="457200" rtl="0" eaLnBrk="1" latinLnBrk="0" hangingPunct="1">
        <a:spcBef>
          <a:spcPct val="20000"/>
        </a:spcBef>
        <a:buFont typeface="Arial" panose="020B0604020202020204" pitchFamily="34" charset="0"/>
        <a:buChar char="•"/>
        <a:defRPr sz="3200" kern="1200">
          <a:solidFill>
            <a:schemeClr val="tx1">
              <a:lumMod val="50000"/>
              <a:lumOff val="50000"/>
            </a:schemeClr>
          </a:solidFill>
          <a:latin typeface="Arial"/>
          <a:ea typeface="+mn-ea"/>
          <a:cs typeface="Arial"/>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lumMod val="50000"/>
              <a:lumOff val="50000"/>
            </a:schemeClr>
          </a:solidFill>
          <a:latin typeface="Arial"/>
          <a:ea typeface="+mn-ea"/>
          <a:cs typeface="Arial"/>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lumMod val="50000"/>
              <a:lumOff val="50000"/>
            </a:schemeClr>
          </a:solidFill>
          <a:latin typeface="Arial"/>
          <a:ea typeface="+mn-ea"/>
          <a:cs typeface="Arial"/>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a:ea typeface="+mn-ea"/>
          <a:cs typeface="Arial"/>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4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6995159" y="3212765"/>
            <a:ext cx="4325983" cy="1800113"/>
          </a:xfrm>
        </p:spPr>
        <p:txBody>
          <a:bodyPr>
            <a:noAutofit/>
          </a:bodyPr>
          <a:lstStyle/>
          <a:p>
            <a:pPr algn="ctr"/>
            <a:r>
              <a:rPr lang="en-US" sz="3200" b="1" dirty="0">
                <a:latin typeface="+mj-lt"/>
              </a:rPr>
              <a:t>North Dakota</a:t>
            </a:r>
            <a:br>
              <a:rPr lang="en-US" sz="3200" b="1" dirty="0">
                <a:latin typeface="+mj-lt"/>
              </a:rPr>
            </a:br>
            <a:r>
              <a:rPr lang="en-US" sz="3200" b="1" dirty="0">
                <a:latin typeface="+mj-lt"/>
              </a:rPr>
              <a:t>2021</a:t>
            </a:r>
            <a:br>
              <a:rPr lang="en-US" sz="3200" b="1" dirty="0">
                <a:latin typeface="+mj-lt"/>
              </a:rPr>
            </a:br>
            <a:r>
              <a:rPr lang="en-US" sz="3200" b="1" dirty="0">
                <a:latin typeface="+mj-lt"/>
              </a:rPr>
              <a:t>Advertising ROI Research</a:t>
            </a:r>
            <a:endParaRPr lang="en-CA" sz="3200" b="1" dirty="0">
              <a:latin typeface="+mj-lt"/>
            </a:endParaRPr>
          </a:p>
        </p:txBody>
      </p:sp>
      <p:pic>
        <p:nvPicPr>
          <p:cNvPr id="4" name="Picture 3" descr="Logo&#10;&#10;Description automatically generated with medium confidence">
            <a:extLst>
              <a:ext uri="{FF2B5EF4-FFF2-40B4-BE49-F238E27FC236}">
                <a16:creationId xmlns:a16="http://schemas.microsoft.com/office/drawing/2014/main" id="{9482D0D7-AD56-A484-6DC1-283E33A47B31}"/>
              </a:ext>
            </a:extLst>
          </p:cNvPr>
          <p:cNvPicPr>
            <a:picLocks noChangeAspect="1"/>
          </p:cNvPicPr>
          <p:nvPr/>
        </p:nvPicPr>
        <p:blipFill>
          <a:blip r:embed="rId2"/>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52642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p:spPr>
        <p:txBody>
          <a:bodyPr>
            <a:normAutofit/>
          </a:bodyPr>
          <a:lstStyle/>
          <a:p>
            <a:r>
              <a:rPr lang="en-US" sz="3000" b="0" dirty="0">
                <a:ln w="6350">
                  <a:solidFill>
                    <a:schemeClr val="bg1"/>
                  </a:solidFill>
                </a:ln>
                <a:effectLst/>
                <a:latin typeface="+mj-lt"/>
              </a:rPr>
              <a:t>Table of Contents</a:t>
            </a:r>
            <a:endParaRPr lang="en-CA" sz="3000" b="0" dirty="0">
              <a:ln w="6350">
                <a:noFill/>
              </a:ln>
              <a:effectLst/>
              <a:latin typeface="+mj-lt"/>
            </a:endParaRPr>
          </a:p>
        </p:txBody>
      </p:sp>
      <p:sp>
        <p:nvSpPr>
          <p:cNvPr id="4" name="Slide Number Placeholder 3"/>
          <p:cNvSpPr>
            <a:spLocks noGrp="1"/>
          </p:cNvSpPr>
          <p:nvPr>
            <p:ph type="sldNum" sz="quarter" idx="4294967295"/>
          </p:nvPr>
        </p:nvSpPr>
        <p:spPr>
          <a:xfrm>
            <a:off x="462959" y="6189501"/>
            <a:ext cx="713909" cy="365125"/>
          </a:xfrm>
          <a:prstGeom prst="rect">
            <a:avLst/>
          </a:prstGeom>
        </p:spPr>
        <p:txBody>
          <a:bodyPr/>
          <a:lstStyle/>
          <a:p>
            <a:pPr>
              <a:defRPr/>
            </a:pPr>
            <a:r>
              <a:rPr lang="en-US" altLang="en-US" dirty="0">
                <a:solidFill>
                  <a:srgbClr val="000000"/>
                </a:solidFill>
              </a:rPr>
              <a:t>  </a:t>
            </a:r>
          </a:p>
        </p:txBody>
      </p:sp>
      <p:sp>
        <p:nvSpPr>
          <p:cNvPr id="3074" name="Rectangle 2"/>
          <p:cNvSpPr>
            <a:spLocks noChangeArrowheads="1"/>
          </p:cNvSpPr>
          <p:nvPr/>
        </p:nvSpPr>
        <p:spPr bwMode="auto">
          <a:xfrm>
            <a:off x="1540368" y="1705266"/>
            <a:ext cx="9973959" cy="3643974"/>
          </a:xfrm>
          <a:prstGeom prst="rect">
            <a:avLst/>
          </a:prstGeom>
          <a:solidFill>
            <a:schemeClr val="bg1"/>
          </a:solidFill>
          <a:ln w="9525">
            <a:noFill/>
            <a:miter lim="800000"/>
            <a:headEnd/>
            <a:tailEnd/>
          </a:ln>
          <a:effectLst/>
        </p:spPr>
        <p:txBody>
          <a:bodyPr vert="horz" wrap="square" lIns="92012" tIns="46007" rIns="92012" bIns="46007" numCol="1" anchor="t" anchorCtr="0" compatLnSpc="1">
            <a:prstTxWarp prst="textNoShape">
              <a:avLst/>
            </a:prstTxWarp>
          </a:bodyPr>
          <a:lstStyle/>
          <a:p>
            <a:pPr>
              <a:spcBef>
                <a:spcPts val="300"/>
              </a:spcBef>
              <a:buClr>
                <a:srgbClr val="009657"/>
              </a:buClr>
              <a:buSzPts val="1000"/>
              <a:tabLst>
                <a:tab pos="6634163" algn="r"/>
              </a:tabLst>
            </a:pPr>
            <a:r>
              <a:rPr lang="en-US" sz="1400" dirty="0">
                <a:solidFill>
                  <a:schemeClr val="tx1">
                    <a:lumMod val="85000"/>
                    <a:lumOff val="15000"/>
                  </a:schemeClr>
                </a:solidFill>
                <a:cs typeface="Arial"/>
              </a:rPr>
              <a:t>Background and Purpose……………………………………………………………………………………………………………………………………….………….	   3</a:t>
            </a:r>
          </a:p>
          <a:p>
            <a:pPr>
              <a:spcBef>
                <a:spcPts val="300"/>
              </a:spcBef>
              <a:buClr>
                <a:srgbClr val="009657"/>
              </a:buClr>
              <a:buSzPts val="1000"/>
              <a:tabLst>
                <a:tab pos="6634163" algn="r"/>
              </a:tabLst>
            </a:pPr>
            <a:r>
              <a:rPr lang="en-US" sz="1400" dirty="0">
                <a:solidFill>
                  <a:schemeClr val="tx1">
                    <a:lumMod val="85000"/>
                    <a:lumOff val="15000"/>
                  </a:schemeClr>
                </a:solidFill>
                <a:cs typeface="Arial"/>
              </a:rPr>
              <a:t>Method…………………………………………….…………………………………………………………………………….…………………………………................	   4</a:t>
            </a:r>
          </a:p>
          <a:p>
            <a:pPr>
              <a:spcBef>
                <a:spcPts val="300"/>
              </a:spcBef>
              <a:buClr>
                <a:srgbClr val="009657"/>
              </a:buClr>
              <a:buSzPts val="1000"/>
              <a:tabLst>
                <a:tab pos="6634163" algn="r"/>
              </a:tabLst>
            </a:pPr>
            <a:r>
              <a:rPr lang="en-US" sz="1400" dirty="0">
                <a:solidFill>
                  <a:schemeClr val="tx1">
                    <a:lumMod val="85000"/>
                    <a:lumOff val="15000"/>
                  </a:schemeClr>
                </a:solidFill>
                <a:cs typeface="Arial"/>
              </a:rPr>
              <a:t>Conclusions and Recommendations……….……………………………….…………………………………………………………………..…..……………….	   6</a:t>
            </a:r>
          </a:p>
          <a:p>
            <a:pPr>
              <a:spcBef>
                <a:spcPts val="300"/>
              </a:spcBef>
              <a:buClr>
                <a:srgbClr val="009657"/>
              </a:buClr>
              <a:buSzPts val="1000"/>
              <a:tabLst>
                <a:tab pos="6634163" algn="r"/>
              </a:tabLst>
            </a:pPr>
            <a:r>
              <a:rPr lang="en-US" sz="1400" dirty="0">
                <a:solidFill>
                  <a:schemeClr val="tx1">
                    <a:lumMod val="85000"/>
                    <a:lumOff val="15000"/>
                  </a:schemeClr>
                </a:solidFill>
                <a:cs typeface="Arial"/>
              </a:rPr>
              <a:t>Main Findings: Advertising Impacts……………………………………………………………………………………………….…………………..……………..	 10</a:t>
            </a:r>
          </a:p>
          <a:p>
            <a:pPr lvl="1">
              <a:spcBef>
                <a:spcPts val="300"/>
              </a:spcBef>
              <a:buClr>
                <a:srgbClr val="009657"/>
              </a:buClr>
              <a:buSzPts val="1000"/>
              <a:tabLst>
                <a:tab pos="6634163" algn="r"/>
              </a:tabLst>
            </a:pPr>
            <a:r>
              <a:rPr lang="en-US" sz="1400" dirty="0">
                <a:solidFill>
                  <a:schemeClr val="tx1">
                    <a:lumMod val="85000"/>
                    <a:lumOff val="15000"/>
                  </a:schemeClr>
                </a:solidFill>
                <a:cs typeface="Arial"/>
              </a:rPr>
              <a:t>Advertising Awareness……………………………………………………………………………………………………………..……..……………………..	 11</a:t>
            </a:r>
          </a:p>
          <a:p>
            <a:pPr lvl="1">
              <a:spcBef>
                <a:spcPts val="300"/>
              </a:spcBef>
              <a:buClr>
                <a:srgbClr val="009657"/>
              </a:buClr>
              <a:buSzPts val="1000"/>
              <a:tabLst>
                <a:tab pos="6634163" algn="r"/>
              </a:tabLst>
            </a:pPr>
            <a:r>
              <a:rPr lang="en-US" sz="1400" dirty="0">
                <a:solidFill>
                  <a:schemeClr val="tx1">
                    <a:lumMod val="85000"/>
                    <a:lumOff val="15000"/>
                  </a:schemeClr>
                </a:solidFill>
                <a:cs typeface="Arial"/>
              </a:rPr>
              <a:t>Media Diagnostics…….………………………………………..……………………………………………………….………………………....................	 38</a:t>
            </a:r>
          </a:p>
          <a:p>
            <a:pPr lvl="1">
              <a:spcBef>
                <a:spcPts val="300"/>
              </a:spcBef>
              <a:buClr>
                <a:srgbClr val="009657"/>
              </a:buClr>
              <a:buSzPts val="1000"/>
              <a:tabLst>
                <a:tab pos="6634163" algn="r"/>
              </a:tabLst>
            </a:pPr>
            <a:r>
              <a:rPr lang="en-US" sz="1400" dirty="0">
                <a:solidFill>
                  <a:schemeClr val="tx1">
                    <a:lumMod val="85000"/>
                    <a:lumOff val="15000"/>
                  </a:schemeClr>
                </a:solidFill>
                <a:cs typeface="Arial"/>
              </a:rPr>
              <a:t>Short-Term Conversion……..………………………………………………………………………………………………………….………….……..........	 43</a:t>
            </a:r>
          </a:p>
          <a:p>
            <a:pPr lvl="1">
              <a:spcBef>
                <a:spcPts val="300"/>
              </a:spcBef>
              <a:buClr>
                <a:srgbClr val="009657"/>
              </a:buClr>
              <a:buSzPts val="1000"/>
              <a:tabLst>
                <a:tab pos="6634163" algn="r"/>
              </a:tabLst>
            </a:pPr>
            <a:r>
              <a:rPr lang="en-US" sz="1400" dirty="0">
                <a:solidFill>
                  <a:schemeClr val="tx1">
                    <a:lumMod val="85000"/>
                    <a:lumOff val="15000"/>
                  </a:schemeClr>
                </a:solidFill>
                <a:cs typeface="Arial"/>
              </a:rPr>
              <a:t>Destination Visitation and Intent to Visit………………………………………………………………………….…………………………..………….	 49</a:t>
            </a:r>
          </a:p>
          <a:p>
            <a:pPr>
              <a:spcBef>
                <a:spcPts val="300"/>
              </a:spcBef>
              <a:buClr>
                <a:srgbClr val="009657"/>
              </a:buClr>
              <a:buSzPts val="1000"/>
              <a:tabLst>
                <a:tab pos="6634163" algn="r"/>
              </a:tabLst>
            </a:pPr>
            <a:r>
              <a:rPr lang="en-US" sz="1400" dirty="0">
                <a:solidFill>
                  <a:schemeClr val="tx1">
                    <a:lumMod val="85000"/>
                    <a:lumOff val="15000"/>
                  </a:schemeClr>
                </a:solidFill>
                <a:cs typeface="Arial"/>
              </a:rPr>
              <a:t>Hesitations about Traveling to North Dakota………………………………………….………………………………………………………….……………..	 53</a:t>
            </a:r>
          </a:p>
          <a:p>
            <a:pPr>
              <a:spcBef>
                <a:spcPts val="300"/>
              </a:spcBef>
              <a:buClr>
                <a:srgbClr val="009657"/>
              </a:buClr>
              <a:buSzPts val="1000"/>
              <a:tabLst>
                <a:tab pos="6634163" algn="r"/>
              </a:tabLst>
            </a:pPr>
            <a:endParaRPr lang="en-US" sz="1400" dirty="0">
              <a:solidFill>
                <a:schemeClr val="tx1">
                  <a:lumMod val="85000"/>
                  <a:lumOff val="15000"/>
                </a:schemeClr>
              </a:solidFill>
              <a:latin typeface="+mj-lt"/>
              <a:cs typeface="Arial"/>
            </a:endParaRPr>
          </a:p>
          <a:p>
            <a:pPr lvl="1">
              <a:spcBef>
                <a:spcPts val="300"/>
              </a:spcBef>
              <a:buClr>
                <a:srgbClr val="009657"/>
              </a:buClr>
              <a:buSzPts val="1000"/>
              <a:tabLst>
                <a:tab pos="6634163" algn="r"/>
              </a:tabLst>
            </a:pPr>
            <a:endParaRPr lang="en-US" sz="1400" dirty="0">
              <a:solidFill>
                <a:schemeClr val="tx1">
                  <a:lumMod val="85000"/>
                  <a:lumOff val="15000"/>
                </a:schemeClr>
              </a:solidFill>
              <a:latin typeface="+mj-lt"/>
              <a:cs typeface="Arial"/>
            </a:endParaRPr>
          </a:p>
          <a:p>
            <a:pPr marL="342900" indent="-342900">
              <a:spcBef>
                <a:spcPct val="20000"/>
              </a:spcBef>
              <a:buClr>
                <a:srgbClr val="009657"/>
              </a:buClr>
              <a:buSzPts val="1000"/>
            </a:pPr>
            <a:endParaRPr lang="en-US" sz="3200" dirty="0">
              <a:solidFill>
                <a:srgbClr val="000000"/>
              </a:solidFill>
              <a:latin typeface="Arial" pitchFamily="34" charset="0"/>
            </a:endParaRPr>
          </a:p>
        </p:txBody>
      </p:sp>
    </p:spTree>
    <p:extLst>
      <p:ext uri="{BB962C8B-B14F-4D97-AF65-F5344CB8AC3E}">
        <p14:creationId xmlns:p14="http://schemas.microsoft.com/office/powerpoint/2010/main" val="2362362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Background and Purpose</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fontAlgn="base">
              <a:spcBef>
                <a:spcPts val="600"/>
              </a:spcBef>
              <a:spcAft>
                <a:spcPts val="0"/>
              </a:spcAft>
              <a:buSzPts val="1300"/>
            </a:pPr>
            <a:r>
              <a:rPr lang="en-US" dirty="0">
                <a:solidFill>
                  <a:schemeClr val="tx1">
                    <a:lumMod val="85000"/>
                    <a:lumOff val="15000"/>
                  </a:schemeClr>
                </a:solidFill>
                <a:latin typeface="+mn-lt"/>
              </a:rPr>
              <a:t>North Dakota Tourism’s 2021 advertising campaigns were launched in key markets.</a:t>
            </a:r>
          </a:p>
          <a:p>
            <a:pPr lvl="1" fontAlgn="base">
              <a:spcBef>
                <a:spcPts val="600"/>
              </a:spcBef>
              <a:spcAft>
                <a:spcPts val="0"/>
              </a:spcAft>
              <a:buSzPts val="1300"/>
            </a:pPr>
            <a:r>
              <a:rPr lang="en-US" sz="1800" dirty="0">
                <a:solidFill>
                  <a:schemeClr val="tx1">
                    <a:lumMod val="85000"/>
                    <a:lumOff val="15000"/>
                  </a:schemeClr>
                </a:solidFill>
                <a:latin typeface="+mn-lt"/>
              </a:rPr>
              <a:t>The campaign consisted of both traditional and online media including:</a:t>
            </a:r>
          </a:p>
          <a:p>
            <a:pPr lvl="2" fontAlgn="base">
              <a:spcBef>
                <a:spcPts val="0"/>
              </a:spcBef>
              <a:spcAft>
                <a:spcPts val="0"/>
              </a:spcAft>
              <a:buSzPts val="1300"/>
            </a:pPr>
            <a:r>
              <a:rPr lang="en-US" sz="1800" dirty="0">
                <a:solidFill>
                  <a:schemeClr val="tx1">
                    <a:lumMod val="85000"/>
                    <a:lumOff val="15000"/>
                  </a:schemeClr>
                </a:solidFill>
                <a:latin typeface="+mn-lt"/>
              </a:rPr>
              <a:t>Broadcast television and radio</a:t>
            </a:r>
          </a:p>
          <a:p>
            <a:pPr lvl="2" fontAlgn="base">
              <a:spcBef>
                <a:spcPts val="0"/>
              </a:spcBef>
              <a:spcAft>
                <a:spcPts val="0"/>
              </a:spcAft>
              <a:buSzPts val="1300"/>
            </a:pPr>
            <a:r>
              <a:rPr lang="en-US" sz="1800" dirty="0">
                <a:solidFill>
                  <a:schemeClr val="tx1">
                    <a:lumMod val="85000"/>
                    <a:lumOff val="15000"/>
                  </a:schemeClr>
                </a:solidFill>
                <a:latin typeface="+mn-lt"/>
              </a:rPr>
              <a:t>Digital (e.g., banner advertisements, streaming video/audio)</a:t>
            </a:r>
          </a:p>
          <a:p>
            <a:pPr lvl="2" fontAlgn="base">
              <a:spcBef>
                <a:spcPts val="0"/>
              </a:spcBef>
              <a:spcAft>
                <a:spcPts val="0"/>
              </a:spcAft>
              <a:buSzPts val="1300"/>
            </a:pPr>
            <a:r>
              <a:rPr lang="en-US" sz="1800" dirty="0">
                <a:solidFill>
                  <a:schemeClr val="tx1">
                    <a:lumMod val="85000"/>
                    <a:lumOff val="15000"/>
                  </a:schemeClr>
                </a:solidFill>
                <a:latin typeface="+mn-lt"/>
              </a:rPr>
              <a:t>Social media</a:t>
            </a:r>
          </a:p>
          <a:p>
            <a:pPr lvl="2" fontAlgn="base">
              <a:spcBef>
                <a:spcPts val="0"/>
              </a:spcBef>
              <a:spcAft>
                <a:spcPts val="0"/>
              </a:spcAft>
              <a:buSzPts val="1300"/>
            </a:pPr>
            <a:r>
              <a:rPr lang="en-US" sz="1800" dirty="0">
                <a:solidFill>
                  <a:schemeClr val="tx1">
                    <a:lumMod val="85000"/>
                    <a:lumOff val="15000"/>
                  </a:schemeClr>
                </a:solidFill>
                <a:latin typeface="+mn-lt"/>
              </a:rPr>
              <a:t>Out-of-home</a:t>
            </a:r>
          </a:p>
          <a:p>
            <a:pPr lvl="2" fontAlgn="base">
              <a:spcBef>
                <a:spcPts val="0"/>
              </a:spcBef>
              <a:spcAft>
                <a:spcPts val="0"/>
              </a:spcAft>
              <a:buSzPts val="1300"/>
            </a:pPr>
            <a:r>
              <a:rPr lang="en-US" sz="1800" dirty="0">
                <a:solidFill>
                  <a:schemeClr val="tx1">
                    <a:lumMod val="85000"/>
                    <a:lumOff val="15000"/>
                  </a:schemeClr>
                </a:solidFill>
                <a:latin typeface="+mn-lt"/>
              </a:rPr>
              <a:t>Print</a:t>
            </a:r>
          </a:p>
          <a:p>
            <a:pPr lvl="2" fontAlgn="base">
              <a:spcBef>
                <a:spcPts val="0"/>
              </a:spcBef>
              <a:spcAft>
                <a:spcPts val="0"/>
              </a:spcAft>
              <a:buSzPts val="1300"/>
            </a:pPr>
            <a:r>
              <a:rPr lang="en-US" sz="1800" dirty="0">
                <a:solidFill>
                  <a:schemeClr val="tx1">
                    <a:lumMod val="85000"/>
                    <a:lumOff val="15000"/>
                  </a:schemeClr>
                </a:solidFill>
                <a:latin typeface="+mn-lt"/>
              </a:rPr>
              <a:t>Sponsorship</a:t>
            </a:r>
          </a:p>
          <a:p>
            <a:pPr fontAlgn="base">
              <a:spcBef>
                <a:spcPts val="600"/>
              </a:spcBef>
              <a:spcAft>
                <a:spcPts val="0"/>
              </a:spcAft>
              <a:buSzPts val="1300"/>
            </a:pPr>
            <a:r>
              <a:rPr lang="en-US" dirty="0">
                <a:solidFill>
                  <a:schemeClr val="tx1">
                    <a:lumMod val="85000"/>
                    <a:lumOff val="15000"/>
                  </a:schemeClr>
                </a:solidFill>
                <a:latin typeface="+mn-lt"/>
              </a:rPr>
              <a:t>Longwoods was engaged to conduct a program of research designed to:</a:t>
            </a:r>
          </a:p>
          <a:p>
            <a:pPr lvl="1" fontAlgn="base">
              <a:spcBef>
                <a:spcPts val="600"/>
              </a:spcBef>
              <a:spcAft>
                <a:spcPts val="0"/>
              </a:spcAft>
              <a:buSzPts val="1300"/>
            </a:pPr>
            <a:r>
              <a:rPr lang="en-US" sz="1800" dirty="0">
                <a:solidFill>
                  <a:schemeClr val="tx1">
                    <a:lumMod val="85000"/>
                    <a:lumOff val="15000"/>
                  </a:schemeClr>
                </a:solidFill>
                <a:latin typeface="+mn-lt"/>
              </a:rPr>
              <a:t>Measure the ROI and advertising awareness of North Dakota Tourism’s 2021 advertising campaign.</a:t>
            </a:r>
          </a:p>
          <a:p>
            <a:pPr lvl="1" fontAlgn="base">
              <a:spcBef>
                <a:spcPts val="600"/>
              </a:spcBef>
              <a:spcAft>
                <a:spcPts val="0"/>
              </a:spcAft>
              <a:buSzPts val="1300"/>
            </a:pPr>
            <a:endParaRPr lang="en-US" sz="1800"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3</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98177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Method</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fontAlgn="base">
              <a:spcBef>
                <a:spcPts val="0"/>
              </a:spcBef>
              <a:spcAft>
                <a:spcPts val="0"/>
              </a:spcAft>
              <a:buSzPts val="1300"/>
            </a:pPr>
            <a:r>
              <a:rPr lang="en-US" dirty="0">
                <a:solidFill>
                  <a:schemeClr val="tx1">
                    <a:lumMod val="85000"/>
                    <a:lumOff val="15000"/>
                  </a:schemeClr>
                </a:solidFill>
                <a:latin typeface="+mn-lt"/>
              </a:rPr>
              <a:t>A benchmark study was conducted after the conclusion of the advertising period to measure awareness of specific ads and measure short-term conversion that occurred during and shortly after the campaign period.</a:t>
            </a:r>
          </a:p>
          <a:p>
            <a:pPr lvl="1" indent="-342900" fontAlgn="base">
              <a:spcBef>
                <a:spcPts val="0"/>
              </a:spcBef>
              <a:spcAft>
                <a:spcPts val="0"/>
              </a:spcAft>
              <a:buSzPts val="1300"/>
            </a:pPr>
            <a:r>
              <a:rPr lang="en-US" sz="1800" dirty="0">
                <a:solidFill>
                  <a:schemeClr val="tx1">
                    <a:lumMod val="85000"/>
                    <a:lumOff val="15000"/>
                  </a:schemeClr>
                </a:solidFill>
                <a:latin typeface="+mn-lt"/>
              </a:rPr>
              <a:t>A self-completion survey of 1,403 respondents in key markets, distributed as follows:</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Illinois			300</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Minnesota		250</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Wisconsin		252</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North Dakota		100</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South Dakota		100</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Denver DMA		201</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Manitoba		100</a:t>
            </a:r>
          </a:p>
          <a:p>
            <a:pPr marL="1428750" lvl="3" indent="-171450" fontAlgn="base">
              <a:spcBef>
                <a:spcPts val="0"/>
              </a:spcBef>
              <a:spcAft>
                <a:spcPts val="0"/>
              </a:spcAft>
              <a:buSzPts val="1300"/>
            </a:pPr>
            <a:r>
              <a:rPr lang="en-US" sz="1800" dirty="0">
                <a:solidFill>
                  <a:schemeClr val="tx1">
                    <a:lumMod val="85000"/>
                    <a:lumOff val="15000"/>
                  </a:schemeClr>
                </a:solidFill>
                <a:latin typeface="+mn-lt"/>
              </a:rPr>
              <a:t>Saskatchewan 	100</a:t>
            </a:r>
          </a:p>
          <a:p>
            <a:pPr lvl="1" indent="-342900" fontAlgn="base">
              <a:spcBef>
                <a:spcPts val="0"/>
              </a:spcBef>
              <a:spcAft>
                <a:spcPts val="0"/>
              </a:spcAft>
              <a:buSzPts val="1300"/>
            </a:pPr>
            <a:r>
              <a:rPr lang="en-US" sz="1800" dirty="0">
                <a:solidFill>
                  <a:schemeClr val="tx1">
                    <a:lumMod val="85000"/>
                    <a:lumOff val="15000"/>
                  </a:schemeClr>
                </a:solidFill>
                <a:latin typeface="+mn-lt"/>
              </a:rPr>
              <a:t>To qualify for the survey, respondents must have personally taken at least one day or overnight leisure trip in the past three years and intend to take at least one day or overnight leisure trip in the next two years.</a:t>
            </a:r>
          </a:p>
          <a:p>
            <a:pPr marL="1257300" lvl="3" indent="0" fontAlgn="base">
              <a:spcBef>
                <a:spcPts val="0"/>
              </a:spcBef>
              <a:spcAft>
                <a:spcPts val="0"/>
              </a:spcAft>
              <a:buSzPts val="1300"/>
              <a:buNone/>
            </a:pPr>
            <a:endParaRPr lang="en-US" sz="1800"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4133696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Method (Cont’d)</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fontAlgn="base">
              <a:spcBef>
                <a:spcPts val="0"/>
              </a:spcBef>
              <a:spcAft>
                <a:spcPts val="0"/>
              </a:spcAft>
              <a:buSzPts val="1300"/>
            </a:pPr>
            <a:r>
              <a:rPr lang="en-US" dirty="0">
                <a:solidFill>
                  <a:schemeClr val="tx1">
                    <a:lumMod val="85000"/>
                    <a:lumOff val="15000"/>
                  </a:schemeClr>
                </a:solidFill>
                <a:latin typeface="+mn-lt"/>
              </a:rPr>
              <a:t>Respondents are members of a major online consumer research panel. Adults 18 years of age and older were randomly selected from the panel, so as to ensure a representative sample.</a:t>
            </a:r>
          </a:p>
          <a:p>
            <a:pPr fontAlgn="base">
              <a:spcBef>
                <a:spcPts val="0"/>
              </a:spcBef>
              <a:spcAft>
                <a:spcPts val="0"/>
              </a:spcAft>
              <a:buSzPts val="1300"/>
            </a:pPr>
            <a:r>
              <a:rPr lang="en-US" dirty="0">
                <a:solidFill>
                  <a:schemeClr val="tx1">
                    <a:lumMod val="85000"/>
                    <a:lumOff val="15000"/>
                  </a:schemeClr>
                </a:solidFill>
                <a:latin typeface="+mn-lt"/>
              </a:rPr>
              <a:t>Sample was drawn to be proportionate to population by specific states, age, and sex.</a:t>
            </a:r>
            <a:br>
              <a:rPr lang="en-US" dirty="0">
                <a:solidFill>
                  <a:schemeClr val="tx1">
                    <a:lumMod val="85000"/>
                    <a:lumOff val="15000"/>
                  </a:schemeClr>
                </a:solidFill>
                <a:latin typeface="+mn-lt"/>
              </a:rPr>
            </a:br>
            <a:r>
              <a:rPr lang="en-US" dirty="0">
                <a:solidFill>
                  <a:schemeClr val="tx1">
                    <a:lumMod val="85000"/>
                    <a:lumOff val="15000"/>
                  </a:schemeClr>
                </a:solidFill>
                <a:latin typeface="+mn-lt"/>
              </a:rPr>
              <a:t>During the survey respondents were shown copies of the advertising materials, including video files of media-rich ads. This was done at the end of the survey as not to bias earlier questions on attitudes towards North Dakota and other behavioral measures.</a:t>
            </a:r>
          </a:p>
          <a:p>
            <a:pPr fontAlgn="base">
              <a:spcBef>
                <a:spcPts val="0"/>
              </a:spcBef>
              <a:spcAft>
                <a:spcPts val="0"/>
              </a:spcAft>
              <a:buSzPts val="1300"/>
            </a:pPr>
            <a:r>
              <a:rPr lang="en-US" dirty="0">
                <a:solidFill>
                  <a:schemeClr val="tx1">
                    <a:lumMod val="85000"/>
                    <a:lumOff val="15000"/>
                  </a:schemeClr>
                </a:solidFill>
                <a:latin typeface="+mn-lt"/>
              </a:rPr>
              <a:t>The fieldwork was conducted in May 2022.</a:t>
            </a:r>
          </a:p>
          <a:p>
            <a:pPr fontAlgn="base">
              <a:spcBef>
                <a:spcPts val="0"/>
              </a:spcBef>
              <a:spcAft>
                <a:spcPts val="0"/>
              </a:spcAft>
              <a:buSzPts val="1300"/>
            </a:pPr>
            <a:r>
              <a:rPr lang="en-US" dirty="0">
                <a:solidFill>
                  <a:schemeClr val="tx1">
                    <a:lumMod val="85000"/>
                    <a:lumOff val="15000"/>
                  </a:schemeClr>
                </a:solidFill>
                <a:latin typeface="+mn-lt"/>
              </a:rPr>
              <a:t>Mean length of survey was 13 minutes.</a:t>
            </a:r>
          </a:p>
          <a:p>
            <a:pPr fontAlgn="base">
              <a:spcBef>
                <a:spcPts val="0"/>
              </a:spcBef>
              <a:spcAft>
                <a:spcPts val="0"/>
              </a:spcAft>
              <a:buSzPts val="1300"/>
            </a:pPr>
            <a:r>
              <a:rPr lang="en-US" dirty="0">
                <a:solidFill>
                  <a:schemeClr val="tx1">
                    <a:lumMod val="85000"/>
                    <a:lumOff val="15000"/>
                  </a:schemeClr>
                </a:solidFill>
                <a:latin typeface="+mn-lt"/>
              </a:rPr>
              <a:t>Data were weighted on key demographic variables (geography, age, sex, household income, household size) prior to analysis to ensure that results are representative of and projectable to the traveler population in specific markets.</a:t>
            </a:r>
          </a:p>
          <a:p>
            <a:pPr fontAlgn="base">
              <a:spcBef>
                <a:spcPts val="0"/>
              </a:spcBef>
              <a:spcAft>
                <a:spcPts val="0"/>
              </a:spcAft>
              <a:buSzPts val="1300"/>
            </a:pPr>
            <a:r>
              <a:rPr lang="en-US" sz="1800" dirty="0">
                <a:solidFill>
                  <a:schemeClr val="tx1">
                    <a:lumMod val="75000"/>
                    <a:lumOff val="25000"/>
                  </a:schemeClr>
                </a:solidFill>
                <a:latin typeface="+mn-lt"/>
              </a:rPr>
              <a:t>For a sample of this size, the confidence level is +/- 3%.</a:t>
            </a:r>
            <a:endParaRPr lang="en-US" dirty="0">
              <a:solidFill>
                <a:schemeClr val="tx1">
                  <a:lumMod val="85000"/>
                  <a:lumOff val="15000"/>
                </a:schemeClr>
              </a:solidFill>
              <a:latin typeface="+mn-lt"/>
            </a:endParaRPr>
          </a:p>
          <a:p>
            <a:pPr fontAlgn="base">
              <a:spcBef>
                <a:spcPts val="0"/>
              </a:spcBef>
              <a:spcAft>
                <a:spcPts val="0"/>
              </a:spcAft>
              <a:buSzPts val="1300"/>
            </a:pPr>
            <a:r>
              <a:rPr lang="en-US" dirty="0">
                <a:solidFill>
                  <a:schemeClr val="tx1">
                    <a:lumMod val="85000"/>
                    <a:lumOff val="15000"/>
                  </a:schemeClr>
                </a:solidFill>
                <a:latin typeface="+mn-lt"/>
              </a:rPr>
              <a:t>The estimates of the campaign’s impacts on visits to visit North Dakota are conservative in that:</a:t>
            </a:r>
          </a:p>
          <a:p>
            <a:pPr marL="968375" lvl="1" indent="-342900" fontAlgn="base">
              <a:spcBef>
                <a:spcPts val="0"/>
              </a:spcBef>
              <a:spcAft>
                <a:spcPts val="0"/>
              </a:spcAft>
              <a:buSzPts val="1300"/>
            </a:pPr>
            <a:r>
              <a:rPr lang="en-US" sz="1800" dirty="0">
                <a:solidFill>
                  <a:schemeClr val="tx1">
                    <a:lumMod val="85000"/>
                    <a:lumOff val="15000"/>
                  </a:schemeClr>
                </a:solidFill>
                <a:latin typeface="+mn-lt"/>
              </a:rPr>
              <a:t>Trips taken/intended by people in the absence of advertising are backed out.</a:t>
            </a:r>
          </a:p>
          <a:p>
            <a:pPr marL="968375" lvl="1" indent="-342900" fontAlgn="base">
              <a:spcBef>
                <a:spcPts val="0"/>
              </a:spcBef>
              <a:spcAft>
                <a:spcPts val="0"/>
              </a:spcAft>
              <a:buSzPts val="1300"/>
            </a:pPr>
            <a:r>
              <a:rPr lang="en-US" sz="1800" dirty="0">
                <a:solidFill>
                  <a:schemeClr val="tx1">
                    <a:lumMod val="85000"/>
                    <a:lumOff val="15000"/>
                  </a:schemeClr>
                </a:solidFill>
                <a:latin typeface="+mn-lt"/>
              </a:rPr>
              <a:t>Conservative control procedures help ensure that only advertising-influenced trips are included.</a:t>
            </a:r>
          </a:p>
          <a:p>
            <a:pPr lvl="1" indent="-342900" fontAlgn="base">
              <a:spcBef>
                <a:spcPts val="0"/>
              </a:spcBef>
              <a:spcAft>
                <a:spcPts val="0"/>
              </a:spcAft>
              <a:buSzPts val="1300"/>
            </a:pPr>
            <a:endParaRPr lang="en-US" sz="1800" dirty="0">
              <a:solidFill>
                <a:schemeClr val="tx1">
                  <a:lumMod val="85000"/>
                  <a:lumOff val="15000"/>
                </a:schemeClr>
              </a:solidFill>
              <a:latin typeface="+mn-lt"/>
            </a:endParaRPr>
          </a:p>
          <a:p>
            <a:pPr lvl="1" indent="-342900" fontAlgn="base">
              <a:spcBef>
                <a:spcPts val="0"/>
              </a:spcBef>
              <a:spcAft>
                <a:spcPts val="0"/>
              </a:spcAft>
              <a:buSzPts val="1300"/>
            </a:pPr>
            <a:endParaRPr lang="en-US" sz="1800" dirty="0">
              <a:solidFill>
                <a:schemeClr val="tx1">
                  <a:lumMod val="85000"/>
                  <a:lumOff val="15000"/>
                </a:schemeClr>
              </a:solidFill>
              <a:latin typeface="+mn-lt"/>
            </a:endParaRPr>
          </a:p>
          <a:p>
            <a:pPr lvl="1" indent="-342900" fontAlgn="base">
              <a:spcBef>
                <a:spcPts val="0"/>
              </a:spcBef>
              <a:spcAft>
                <a:spcPts val="0"/>
              </a:spcAft>
              <a:buSzPts val="1300"/>
            </a:pPr>
            <a:endParaRPr lang="en-US" sz="1800" dirty="0">
              <a:solidFill>
                <a:schemeClr val="tx1">
                  <a:lumMod val="85000"/>
                  <a:lumOff val="15000"/>
                </a:schemeClr>
              </a:solidFill>
              <a:latin typeface="+mn-lt"/>
            </a:endParaRPr>
          </a:p>
          <a:p>
            <a:pPr lvl="1" indent="-342900" fontAlgn="base">
              <a:spcBef>
                <a:spcPts val="0"/>
              </a:spcBef>
              <a:spcAft>
                <a:spcPts val="0"/>
              </a:spcAft>
              <a:buSzPts val="1300"/>
            </a:pPr>
            <a:endParaRPr lang="en-US" sz="1800" dirty="0">
              <a:solidFill>
                <a:schemeClr val="tx1">
                  <a:lumMod val="85000"/>
                  <a:lumOff val="15000"/>
                </a:schemeClr>
              </a:solidFill>
              <a:latin typeface="+mn-lt"/>
            </a:endParaRPr>
          </a:p>
          <a:p>
            <a:pPr marL="1428750" lvl="3" indent="-171450" fontAlgn="base">
              <a:spcBef>
                <a:spcPts val="0"/>
              </a:spcBef>
              <a:spcAft>
                <a:spcPts val="0"/>
              </a:spcAft>
              <a:buSzPts val="1300"/>
            </a:pPr>
            <a:endParaRPr lang="en-US" sz="1800" dirty="0">
              <a:solidFill>
                <a:schemeClr val="tx1">
                  <a:lumMod val="85000"/>
                  <a:lumOff val="15000"/>
                </a:schemeClr>
              </a:solidFill>
              <a:latin typeface="+mn-lt"/>
            </a:endParaRPr>
          </a:p>
          <a:p>
            <a:pPr marL="1428750" lvl="3" indent="-171450" fontAlgn="base">
              <a:spcBef>
                <a:spcPts val="0"/>
              </a:spcBef>
              <a:spcAft>
                <a:spcPts val="0"/>
              </a:spcAft>
              <a:buSzPts val="1300"/>
            </a:pPr>
            <a:endParaRPr lang="en-US" sz="1800"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5</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114012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06" y="3597827"/>
            <a:ext cx="4112522" cy="1143000"/>
          </a:xfrm>
        </p:spPr>
        <p:txBody>
          <a:bodyPr>
            <a:noAutofit/>
          </a:bodyPr>
          <a:lstStyle/>
          <a:p>
            <a:pPr algn="ctr"/>
            <a:r>
              <a:rPr lang="en-US" sz="3600" b="1" dirty="0">
                <a:latin typeface="+mj-lt"/>
              </a:rPr>
              <a:t>Conclusions and Recommendations</a:t>
            </a:r>
            <a:endParaRPr lang="en-CA" sz="3600" b="1" dirty="0">
              <a:latin typeface="+mj-lt"/>
            </a:endParaRPr>
          </a:p>
        </p:txBody>
      </p:sp>
      <p:pic>
        <p:nvPicPr>
          <p:cNvPr id="4" name="Picture 3" descr="Logo&#10;&#10;Description automatically generated with medium confidence">
            <a:extLst>
              <a:ext uri="{FF2B5EF4-FFF2-40B4-BE49-F238E27FC236}">
                <a16:creationId xmlns:a16="http://schemas.microsoft.com/office/drawing/2014/main" id="{03E045E0-DB66-CBD3-146D-5C904E51DC76}"/>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3203183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90" y="303374"/>
            <a:ext cx="9973960" cy="713666"/>
          </a:xfrm>
          <a:ln>
            <a:noFill/>
          </a:ln>
          <a:effectLst/>
        </p:spPr>
        <p:txBody>
          <a:bodyPr>
            <a:normAutofit/>
          </a:bodyPr>
          <a:lstStyle/>
          <a:p>
            <a:r>
              <a:rPr lang="en-US" sz="3000" b="0" dirty="0">
                <a:ln w="6350">
                  <a:solidFill>
                    <a:schemeClr val="bg1"/>
                  </a:solidFill>
                </a:ln>
                <a:effectLst/>
                <a:latin typeface="+mj-lt"/>
              </a:rPr>
              <a:t>Conclusions and Recommendations</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29429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Over half of travelers in North Dakota’s regional advertising markets recalled seeing at least one North Dakota Tourism Division ad.</a:t>
            </a:r>
          </a:p>
          <a:p>
            <a:pPr lvl="0">
              <a:spcAft>
                <a:spcPts val="300"/>
              </a:spcAft>
            </a:pPr>
            <a:r>
              <a:rPr lang="en-US" dirty="0">
                <a:latin typeface="Calibri" panose="020F0502020204030204" pitchFamily="34" charset="0"/>
                <a:cs typeface="Calibri" panose="020F0502020204030204" pitchFamily="34" charset="0"/>
              </a:rPr>
              <a:t>Ad awareness was fairly even among the markets included in the survey, with the highest levels of awareness among travelers in North Dakota, Canada (the provinces of Manitoba and Saskatchewan), Wisconsin, and Illinois. The only market where less than half of the travelers were aware of at least one North Dakota ad was South Dakota.</a:t>
            </a:r>
          </a:p>
          <a:p>
            <a:pPr lvl="0">
              <a:spcAft>
                <a:spcPts val="300"/>
              </a:spcAft>
            </a:pPr>
            <a:r>
              <a:rPr lang="en-US" dirty="0">
                <a:latin typeface="Calibri" panose="020F0502020204030204" pitchFamily="34" charset="0"/>
                <a:cs typeface="Calibri" panose="020F0502020204030204" pitchFamily="34" charset="0"/>
              </a:rPr>
              <a:t>Travelers were more likely to remember at least one digital ad, followed by sponsorship, broadcast radio, and print ads. The lowest levels of recall occurred with broadcast television, out-of-home (OOH), and social media ads.</a:t>
            </a:r>
          </a:p>
          <a:p>
            <a:pPr lvl="0">
              <a:spcAft>
                <a:spcPts val="300"/>
              </a:spcAft>
            </a:pPr>
            <a:r>
              <a:rPr lang="en-US" dirty="0">
                <a:latin typeface="Calibri" panose="020F0502020204030204" pitchFamily="34" charset="0"/>
                <a:cs typeface="Calibri" panose="020F0502020204030204" pitchFamily="34" charset="0"/>
              </a:rPr>
              <a:t>For the markets included in this study, there were an estimated 275 million ad exposures over the campaign period.</a:t>
            </a:r>
          </a:p>
          <a:p>
            <a:pPr lvl="0">
              <a:spcAft>
                <a:spcPts val="300"/>
              </a:spcAft>
            </a:pPr>
            <a:r>
              <a:rPr lang="en-US" dirty="0">
                <a:latin typeface="Calibri" panose="020F0502020204030204" pitchFamily="34" charset="0"/>
                <a:cs typeface="Calibri" panose="020F0502020204030204" pitchFamily="34" charset="0"/>
              </a:rPr>
              <a:t>The average frequency of recall by medium follows a similar, but not exact, pattern as awareness levels. Digital ads (128 million exposures) showed the highest frequency of recall, followed by sponsorship (43 million exposures), broadcast radio (28 million exposures), broadcast television (24 million exposures), and print (23 million exposures) ads. OOH (17 million exposures) and social media (13 million exposures) have the lowest frequency of recall.</a:t>
            </a:r>
          </a:p>
          <a:p>
            <a:pPr>
              <a:spcBef>
                <a:spcPts val="600"/>
              </a:spcBef>
              <a:spcAft>
                <a:spcPts val="0"/>
              </a:spcAft>
            </a:pPr>
            <a:endParaRPr lang="en-US" dirty="0">
              <a:latin typeface="Calibri" panose="020F0502020204030204" pitchFamily="34" charset="0"/>
              <a:cs typeface="Calibri" panose="020F0502020204030204" pitchFamily="34" charset="0"/>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7</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4151643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Conclusions and Recommendations (Cont’d)</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When we relate the number of ad exposures recalled to the specific amount of money spent on the ads by medium, broadcast radio ads constituted the most efficient medium in terms of generating recall per dollar spent, at less than $1 per thousand of exposures recalled, followed by social media ads at $4 per thousand of exposures recalled and sponsorship ads at $9 per thousand of exposures recalled. Broadcast television was the least efficient at generating recall ($107 per thousand exposures recalled). However, given the cost of advertising in this medium, this is both expected and within the normal range for this category.</a:t>
            </a:r>
          </a:p>
          <a:p>
            <a:pPr lvl="0">
              <a:spcAft>
                <a:spcPts val="300"/>
              </a:spcAft>
            </a:pPr>
            <a:r>
              <a:rPr lang="en-US" dirty="0">
                <a:latin typeface="Calibri" panose="020F0502020204030204" pitchFamily="34" charset="0"/>
                <a:cs typeface="Calibri" panose="020F0502020204030204" pitchFamily="34" charset="0"/>
              </a:rPr>
              <a:t>The average cost per thousand exposures recalled was $26.</a:t>
            </a:r>
          </a:p>
          <a:p>
            <a:pPr lvl="0">
              <a:spcAft>
                <a:spcPts val="300"/>
              </a:spcAft>
            </a:pPr>
            <a:r>
              <a:rPr lang="en-US" dirty="0">
                <a:latin typeface="Calibri" panose="020F0502020204030204" pitchFamily="34" charset="0"/>
                <a:cs typeface="Calibri" panose="020F0502020204030204" pitchFamily="34" charset="0"/>
              </a:rPr>
              <a:t>The campaign produced an additional 1.4 million trips to North Dakota that otherwise would not have materialized in the absence of advertising. Longwoods estimates that these incremental North Dakota visitors spent $241.9 million while in North Dakota.</a:t>
            </a:r>
          </a:p>
          <a:p>
            <a:pPr lvl="0">
              <a:spcAft>
                <a:spcPts val="300"/>
              </a:spcAft>
            </a:pPr>
            <a:r>
              <a:rPr lang="en-US" dirty="0">
                <a:latin typeface="Calibri" panose="020F0502020204030204" pitchFamily="34" charset="0"/>
                <a:cs typeface="Calibri" panose="020F0502020204030204" pitchFamily="34" charset="0"/>
              </a:rPr>
              <a:t>When related to advertising costs of $7.2 million, this translates into a return on investment of $34 in visitor spending for each ad dollar spent.</a:t>
            </a:r>
          </a:p>
          <a:p>
            <a:pPr>
              <a:spcBef>
                <a:spcPts val="600"/>
              </a:spcBef>
              <a:spcAft>
                <a:spcPts val="0"/>
              </a:spcAft>
            </a:pPr>
            <a:endParaRPr lang="en-US" dirty="0">
              <a:latin typeface="Calibri" panose="020F0502020204030204" pitchFamily="34" charset="0"/>
              <a:cs typeface="Calibri" panose="020F0502020204030204" pitchFamily="34" charset="0"/>
            </a:endParaRPr>
          </a:p>
          <a:p>
            <a:pPr lvl="0">
              <a:spcAft>
                <a:spcPts val="300"/>
              </a:spcAft>
            </a:pPr>
            <a:endParaRPr lang="en-US" dirty="0">
              <a:latin typeface="Calibri" panose="020F0502020204030204" pitchFamily="34" charset="0"/>
              <a:cs typeface="Calibri" panose="020F0502020204030204" pitchFamily="34" charset="0"/>
            </a:endParaRPr>
          </a:p>
          <a:p>
            <a:pPr lvl="0">
              <a:spcAft>
                <a:spcPts val="300"/>
              </a:spcAft>
            </a:pPr>
            <a:endParaRPr lang="en-US" dirty="0">
              <a:latin typeface="Calibri" panose="020F0502020204030204" pitchFamily="34" charset="0"/>
              <a:cs typeface="Calibri" panose="020F0502020204030204" pitchFamily="34" charset="0"/>
            </a:endParaRPr>
          </a:p>
          <a:p>
            <a:pPr>
              <a:spcBef>
                <a:spcPts val="600"/>
              </a:spcBef>
              <a:spcAft>
                <a:spcPts val="0"/>
              </a:spcAft>
            </a:pPr>
            <a:endParaRPr lang="en-US"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8</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2741130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Conclusions and Recommendations (Cont’d)</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a:spcBef>
                <a:spcPts val="600"/>
              </a:spcBef>
              <a:spcAft>
                <a:spcPts val="0"/>
              </a:spcAft>
            </a:pPr>
            <a:r>
              <a:rPr lang="en-US" dirty="0">
                <a:latin typeface="Calibri" panose="020F0502020204030204" pitchFamily="34" charset="0"/>
                <a:cs typeface="Calibri" panose="020F0502020204030204" pitchFamily="34" charset="0"/>
              </a:rPr>
              <a:t>Those incremental expenditures yielded $23.5 million in state and local taxes and a return on investment of $3 in taxes for each ad dollar spent. </a:t>
            </a:r>
          </a:p>
          <a:p>
            <a:pPr lvl="0">
              <a:spcAft>
                <a:spcPts val="300"/>
              </a:spcAft>
            </a:pPr>
            <a:r>
              <a:rPr lang="en-US" dirty="0">
                <a:latin typeface="Calibri" panose="020F0502020204030204" pitchFamily="34" charset="0"/>
                <a:cs typeface="Calibri" panose="020F0502020204030204" pitchFamily="34" charset="0"/>
              </a:rPr>
              <a:t>The North Dakota Tourism Division spent an average of $5.26 in advertising for every incremental trip earned from this campaign. </a:t>
            </a:r>
          </a:p>
          <a:p>
            <a:pPr>
              <a:spcAft>
                <a:spcPts val="300"/>
              </a:spcAft>
            </a:pPr>
            <a:r>
              <a:rPr lang="en-US" dirty="0">
                <a:latin typeface="Calibri" panose="020F0502020204030204" pitchFamily="34" charset="0"/>
                <a:cs typeface="Calibri" panose="020F0502020204030204" pitchFamily="34" charset="0"/>
              </a:rPr>
              <a:t>Longwoods cautions North Dakota Tourism Division against comparing this ROI result with past years before the COVID-19 crisis. The large amount of grant money awarded to North Dakota’s competitors and the amount of increased competition North Dakota faces throughout its feeder markets from destinations using their grant money in new markets made visitation conversion more expensive in 2021. Adding to this was lingering travel hesitation in some American traveler segments and the Canadian border being closed to leisure travel until August 2021 also helped make that year an atypical year. </a:t>
            </a:r>
          </a:p>
          <a:p>
            <a:pPr lvl="0">
              <a:spcAft>
                <a:spcPts val="300"/>
              </a:spcAft>
            </a:pPr>
            <a:r>
              <a:rPr lang="en-US" dirty="0">
                <a:latin typeface="Calibri" panose="020F0502020204030204" pitchFamily="34" charset="0"/>
                <a:cs typeface="Calibri" panose="020F0502020204030204" pitchFamily="34" charset="0"/>
              </a:rPr>
              <a:t>Less than half of travelers in North Dakota’s regional advertising markets have visited the state in their lifetimes, with a quarter visiting during the past 2 years. A third intend on visiting North Dakota during the next 12 months.</a:t>
            </a:r>
          </a:p>
          <a:p>
            <a:pPr>
              <a:spcBef>
                <a:spcPts val="600"/>
              </a:spcBef>
              <a:spcAft>
                <a:spcPts val="0"/>
              </a:spcAft>
            </a:pPr>
            <a:endParaRPr lang="en-US" dirty="0">
              <a:latin typeface="Calibri" panose="020F0502020204030204" pitchFamily="34" charset="0"/>
              <a:cs typeface="Calibri" panose="020F0502020204030204" pitchFamily="34" charset="0"/>
            </a:endParaRPr>
          </a:p>
          <a:p>
            <a:pPr>
              <a:spcBef>
                <a:spcPts val="600"/>
              </a:spcBef>
              <a:spcAft>
                <a:spcPts val="0"/>
              </a:spcAft>
            </a:pPr>
            <a:endParaRPr lang="en-US" dirty="0">
              <a:latin typeface="+mn-lt"/>
            </a:endParaRPr>
          </a:p>
          <a:p>
            <a:pPr>
              <a:spcBef>
                <a:spcPts val="600"/>
              </a:spcBef>
              <a:spcAft>
                <a:spcPts val="0"/>
              </a:spcAft>
            </a:pPr>
            <a:endParaRPr lang="en-US" dirty="0">
              <a:latin typeface="+mn-lt"/>
            </a:endParaRPr>
          </a:p>
          <a:p>
            <a:pPr>
              <a:spcBef>
                <a:spcPts val="600"/>
              </a:spcBef>
              <a:spcAft>
                <a:spcPts val="0"/>
              </a:spcAft>
            </a:pPr>
            <a:endParaRPr lang="en-US" dirty="0">
              <a:latin typeface="+mn-lt"/>
            </a:endParaRPr>
          </a:p>
          <a:p>
            <a:pPr>
              <a:spcBef>
                <a:spcPts val="600"/>
              </a:spcBef>
              <a:spcAft>
                <a:spcPts val="0"/>
              </a:spcAft>
            </a:pPr>
            <a:endParaRPr lang="en-US"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9</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3298759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5208" y="3571940"/>
            <a:ext cx="4252804" cy="980902"/>
          </a:xfrm>
        </p:spPr>
        <p:txBody>
          <a:bodyPr>
            <a:noAutofit/>
          </a:bodyPr>
          <a:lstStyle/>
          <a:p>
            <a:pPr algn="ctr"/>
            <a:r>
              <a:rPr lang="en-US" sz="3600" b="1" dirty="0">
                <a:latin typeface="+mj-lt"/>
              </a:rPr>
              <a:t>Main Findings: </a:t>
            </a:r>
            <a:br>
              <a:rPr lang="en-US" sz="3600" b="1" dirty="0">
                <a:latin typeface="+mj-lt"/>
              </a:rPr>
            </a:br>
            <a:r>
              <a:rPr lang="en-US" sz="3600" b="1" dirty="0">
                <a:latin typeface="+mj-lt"/>
              </a:rPr>
              <a:t>Advertising Impacts</a:t>
            </a:r>
            <a:endParaRPr lang="en-CA" sz="3600" b="1" dirty="0">
              <a:latin typeface="+mj-lt"/>
            </a:endParaRPr>
          </a:p>
        </p:txBody>
      </p:sp>
      <p:pic>
        <p:nvPicPr>
          <p:cNvPr id="5" name="Picture 4" descr="Logo&#10;&#10;Description automatically generated with medium confidence">
            <a:extLst>
              <a:ext uri="{FF2B5EF4-FFF2-40B4-BE49-F238E27FC236}">
                <a16:creationId xmlns:a16="http://schemas.microsoft.com/office/drawing/2014/main" id="{A382BEC8-8469-A447-5FF7-F5645888D35D}"/>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359263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7996" y="3738671"/>
            <a:ext cx="3724343" cy="1015659"/>
          </a:xfrm>
        </p:spPr>
        <p:txBody>
          <a:bodyPr>
            <a:noAutofit/>
          </a:bodyPr>
          <a:lstStyle/>
          <a:p>
            <a:pPr algn="ctr"/>
            <a:r>
              <a:rPr lang="en-US" sz="3600" b="1" dirty="0">
                <a:latin typeface="+mj-lt"/>
              </a:rPr>
              <a:t>Advertising Awareness </a:t>
            </a:r>
            <a:endParaRPr lang="en-CA" sz="3600" b="1" dirty="0">
              <a:latin typeface="+mj-lt"/>
            </a:endParaRPr>
          </a:p>
        </p:txBody>
      </p:sp>
      <p:pic>
        <p:nvPicPr>
          <p:cNvPr id="3" name="Picture 2" descr="Logo&#10;&#10;Description automatically generated with medium confidence">
            <a:extLst>
              <a:ext uri="{FF2B5EF4-FFF2-40B4-BE49-F238E27FC236}">
                <a16:creationId xmlns:a16="http://schemas.microsoft.com/office/drawing/2014/main" id="{C7CD10ED-1083-406E-E62B-96E25F0501A5}"/>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2399049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Advertising Awareness</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Over half (56%) of travelers in North Dakota’s regional advertising markets recalled seeing at least one North Dakota Tourism Division ad.</a:t>
            </a:r>
          </a:p>
          <a:p>
            <a:pPr lvl="0">
              <a:spcAft>
                <a:spcPts val="300"/>
              </a:spcAft>
            </a:pPr>
            <a:r>
              <a:rPr lang="en-US" dirty="0">
                <a:latin typeface="Calibri" panose="020F0502020204030204" pitchFamily="34" charset="0"/>
                <a:cs typeface="Calibri" panose="020F0502020204030204" pitchFamily="34" charset="0"/>
              </a:rPr>
              <a:t>Ad awareness was fairly even among the markets included in the survey, with the highest levels of awareness among travelers in North Dakota (65%), Canada (the provinces of Manitoba and Saskatchewan, 58%), Wisconsin (58%), and Illinois (57%). The only market where less than half of the travelers were aware of at least one North Dakota ad was South Dakota (43%).</a:t>
            </a:r>
          </a:p>
          <a:p>
            <a:pPr lvl="0">
              <a:spcAft>
                <a:spcPts val="300"/>
              </a:spcAft>
            </a:pPr>
            <a:r>
              <a:rPr lang="en-US" dirty="0">
                <a:latin typeface="Calibri" panose="020F0502020204030204" pitchFamily="34" charset="0"/>
                <a:cs typeface="Calibri" panose="020F0502020204030204" pitchFamily="34" charset="0"/>
              </a:rPr>
              <a:t>Travelers were more likely to remember at least one digital ad (51%), followed by sponsorship (35%), broadcast radio (32%) and print (30%) ads. The lowest levels of recall occurred with broadcast television (24%), out-of-home (OOH, 22%), and social media (21%) ads.</a:t>
            </a:r>
          </a:p>
          <a:p>
            <a:pPr>
              <a:spcBef>
                <a:spcPts val="600"/>
              </a:spcBef>
              <a:spcAft>
                <a:spcPts val="0"/>
              </a:spcAft>
            </a:pPr>
            <a:endParaRPr lang="en-US" dirty="0">
              <a:latin typeface="Calibri" panose="020F0502020204030204" pitchFamily="34" charset="0"/>
              <a:cs typeface="Calibri" panose="020F0502020204030204" pitchFamily="34" charset="0"/>
            </a:endParaRPr>
          </a:p>
          <a:p>
            <a:pPr marL="0" indent="0">
              <a:spcBef>
                <a:spcPts val="600"/>
              </a:spcBef>
              <a:spcAft>
                <a:spcPts val="0"/>
              </a:spcAft>
              <a:buNone/>
            </a:pPr>
            <a:endParaRPr lang="en-US" sz="1800"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12</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1277163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Advertising Awareness (Cont’d)</a:t>
            </a: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The ads with the highest level of recall were:</a:t>
            </a:r>
          </a:p>
          <a:p>
            <a:pPr lvl="1">
              <a:spcAft>
                <a:spcPts val="0"/>
              </a:spcAft>
            </a:pPr>
            <a:r>
              <a:rPr lang="en-US" sz="1800" dirty="0">
                <a:latin typeface="Calibri" panose="020F0502020204030204" pitchFamily="34" charset="0"/>
                <a:cs typeface="Calibri" panose="020F0502020204030204" pitchFamily="34" charset="0"/>
              </a:rPr>
              <a:t>ND Print Compilation 4 (38%)</a:t>
            </a:r>
          </a:p>
          <a:p>
            <a:pPr lvl="1">
              <a:spcAft>
                <a:spcPts val="0"/>
              </a:spcAft>
            </a:pPr>
            <a:r>
              <a:rPr lang="en-US" sz="1800" dirty="0">
                <a:latin typeface="Calibri" panose="020F0502020204030204" pitchFamily="34" charset="0"/>
                <a:cs typeface="Calibri" panose="020F0502020204030204" pitchFamily="34" charset="0"/>
              </a:rPr>
              <a:t>ND Print Compilation 1 (35%)</a:t>
            </a:r>
          </a:p>
          <a:p>
            <a:pPr lvl="1">
              <a:spcAft>
                <a:spcPts val="0"/>
              </a:spcAft>
            </a:pPr>
            <a:r>
              <a:rPr lang="en-US" sz="1800" dirty="0">
                <a:latin typeface="Calibri" panose="020F0502020204030204" pitchFamily="34" charset="0"/>
                <a:cs typeface="Calibri" panose="020F0502020204030204" pitchFamily="34" charset="0"/>
              </a:rPr>
              <a:t>CA 30s Broadcast Radio (32%)</a:t>
            </a:r>
          </a:p>
          <a:p>
            <a:pPr lvl="1">
              <a:spcAft>
                <a:spcPts val="0"/>
              </a:spcAft>
            </a:pPr>
            <a:r>
              <a:rPr lang="en-US" sz="1800" dirty="0">
                <a:latin typeface="Calibri" panose="020F0502020204030204" pitchFamily="34" charset="0"/>
                <a:cs typeface="Calibri" panose="020F0502020204030204" pitchFamily="34" charset="0"/>
              </a:rPr>
              <a:t>Digital TRNP 2 (31%)</a:t>
            </a:r>
          </a:p>
          <a:p>
            <a:pPr lvl="1">
              <a:spcAft>
                <a:spcPts val="0"/>
              </a:spcAft>
            </a:pPr>
            <a:r>
              <a:rPr lang="en-US" sz="1800" dirty="0">
                <a:latin typeface="Calibri" panose="020F0502020204030204" pitchFamily="34" charset="0"/>
                <a:cs typeface="Calibri" panose="020F0502020204030204" pitchFamily="34" charset="0"/>
              </a:rPr>
              <a:t>CA Digital SK (30%)</a:t>
            </a:r>
          </a:p>
          <a:p>
            <a:pPr lvl="1">
              <a:spcAft>
                <a:spcPts val="0"/>
              </a:spcAft>
            </a:pPr>
            <a:r>
              <a:rPr lang="en-US" sz="1800" dirty="0">
                <a:latin typeface="Calibri" panose="020F0502020204030204" pitchFamily="34" charset="0"/>
                <a:cs typeface="Calibri" panose="020F0502020204030204" pitchFamily="34" charset="0"/>
              </a:rPr>
              <a:t>CA 30s Facebook (30%)</a:t>
            </a:r>
          </a:p>
          <a:p>
            <a:pPr lvl="1">
              <a:spcAft>
                <a:spcPts val="0"/>
              </a:spcAft>
            </a:pPr>
            <a:r>
              <a:rPr lang="en-US" sz="1800" dirty="0">
                <a:latin typeface="Calibri" panose="020F0502020204030204" pitchFamily="34" charset="0"/>
                <a:cs typeface="Calibri" panose="020F0502020204030204" pitchFamily="34" charset="0"/>
              </a:rPr>
              <a:t>Denver 15s Family Fun Audio (30%)</a:t>
            </a:r>
          </a:p>
          <a:p>
            <a:pPr lvl="1">
              <a:spcAft>
                <a:spcPts val="300"/>
              </a:spcAft>
            </a:pPr>
            <a:r>
              <a:rPr lang="en-US" sz="1800" dirty="0">
                <a:latin typeface="Calibri" panose="020F0502020204030204" pitchFamily="34" charset="0"/>
                <a:cs typeface="Calibri" panose="020F0502020204030204" pitchFamily="34" charset="0"/>
              </a:rPr>
              <a:t>ND Digital Summer (30%)</a:t>
            </a:r>
          </a:p>
          <a:p>
            <a:pPr lvl="0">
              <a:spcAft>
                <a:spcPts val="300"/>
              </a:spcAft>
            </a:pPr>
            <a:r>
              <a:rPr lang="en-US" dirty="0">
                <a:latin typeface="Calibri" panose="020F0502020204030204" pitchFamily="34" charset="0"/>
                <a:cs typeface="Calibri" panose="020F0502020204030204" pitchFamily="34" charset="0"/>
              </a:rPr>
              <a:t>Please note that the base of each of these percentages for individual ads is the markets where the ads were shown, and not necessarily all markets. </a:t>
            </a:r>
          </a:p>
          <a:p>
            <a:pPr>
              <a:spcBef>
                <a:spcPts val="600"/>
              </a:spcBef>
              <a:spcAft>
                <a:spcPts val="0"/>
              </a:spcAft>
            </a:pPr>
            <a:endParaRPr lang="en-US" dirty="0">
              <a:latin typeface="Calibri" panose="020F0502020204030204" pitchFamily="34" charset="0"/>
              <a:cs typeface="Calibri" panose="020F0502020204030204" pitchFamily="34" charset="0"/>
            </a:endParaRPr>
          </a:p>
          <a:p>
            <a:pPr marL="0" indent="0">
              <a:spcBef>
                <a:spcPts val="600"/>
              </a:spcBef>
              <a:spcAft>
                <a:spcPts val="0"/>
              </a:spcAft>
              <a:buNone/>
            </a:pPr>
            <a:endParaRPr lang="en-US" sz="1800"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5E9FE7A-5BCD-4799-8143-46D1F995E30B}" type="slidenum">
              <a:rPr kumimoji="0" lang="en-US" altLang="en-US" sz="1000" b="0" i="0" u="none" strike="noStrike" kern="1200" cap="none" spc="0" normalizeH="0" baseline="0" noProof="0" smtClean="0">
                <a:ln>
                  <a:noFill/>
                </a:ln>
                <a:solidFill>
                  <a:srgbClr val="005C97"/>
                </a:solidFill>
                <a:effectLst/>
                <a:uLnTx/>
                <a:uFillTx/>
                <a:latin typeface="Clarendon BT"/>
                <a:ea typeface="+mn-ea"/>
                <a:cs typeface="Clarendon BT"/>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US" altLang="en-US" sz="1000" b="0" i="0" u="none" strike="noStrike" kern="1200" cap="none" spc="0" normalizeH="0" baseline="0" noProof="0" dirty="0">
              <a:ln>
                <a:noFill/>
              </a:ln>
              <a:solidFill>
                <a:srgbClr val="005C97"/>
              </a:solidFill>
              <a:effectLst/>
              <a:uLnTx/>
              <a:uFillTx/>
              <a:latin typeface="Clarendon BT"/>
              <a:ea typeface="+mn-ea"/>
              <a:cs typeface="Clarendon BT"/>
            </a:endParaRPr>
          </a:p>
        </p:txBody>
      </p:sp>
    </p:spTree>
    <p:extLst>
      <p:ext uri="{BB962C8B-B14F-4D97-AF65-F5344CB8AC3E}">
        <p14:creationId xmlns:p14="http://schemas.microsoft.com/office/powerpoint/2010/main" val="1239447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92233"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14</a:t>
            </a:fld>
            <a:endParaRPr altLang="en-US" dirty="0"/>
          </a:p>
        </p:txBody>
      </p:sp>
      <p:graphicFrame>
        <p:nvGraphicFramePr>
          <p:cNvPr id="5" name="Content Placeholder 5"/>
          <p:cNvGraphicFramePr>
            <a:graphicFrameLocks noGrp="1"/>
          </p:cNvGraphicFramePr>
          <p:nvPr>
            <p:ph idx="1"/>
          </p:nvPr>
        </p:nvGraphicFramePr>
        <p:xfrm>
          <a:off x="945444" y="1529178"/>
          <a:ext cx="10301112" cy="456165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Box 3"/>
          <p:cNvSpPr txBox="1">
            <a:spLocks noChangeArrowheads="1"/>
          </p:cNvSpPr>
          <p:nvPr/>
        </p:nvSpPr>
        <p:spPr bwMode="auto">
          <a:xfrm>
            <a:off x="2370666" y="5762884"/>
            <a:ext cx="1883945" cy="333408"/>
          </a:xfrm>
          <a:prstGeom prst="rect">
            <a:avLst/>
          </a:prstGeom>
          <a:noFill/>
          <a:ln w="12700">
            <a:noFill/>
            <a:miter lim="800000"/>
            <a:headEnd/>
            <a:tailEnd/>
          </a:ln>
        </p:spPr>
        <p:txBody>
          <a:bodyPr wrap="none" lIns="86344" tIns="43172" rIns="86344" bIns="43172">
            <a:spAutoFit/>
          </a:bodyPr>
          <a:lstStyle/>
          <a:p>
            <a:pPr defTabSz="863600"/>
            <a:r>
              <a:rPr lang="en-US" sz="1600" dirty="0">
                <a:solidFill>
                  <a:schemeClr val="tx1">
                    <a:lumMod val="85000"/>
                    <a:lumOff val="15000"/>
                  </a:schemeClr>
                </a:solidFill>
              </a:rPr>
              <a:t>*Saw at least one ad</a:t>
            </a:r>
          </a:p>
        </p:txBody>
      </p:sp>
      <p:sp>
        <p:nvSpPr>
          <p:cNvPr id="15" name="Title 14">
            <a:extLst>
              <a:ext uri="{FF2B5EF4-FFF2-40B4-BE49-F238E27FC236}">
                <a16:creationId xmlns:a16="http://schemas.microsoft.com/office/drawing/2014/main" id="{D2FFCA7F-4940-450C-A5A5-B7C93F5BF6E7}"/>
              </a:ext>
            </a:extLst>
          </p:cNvPr>
          <p:cNvSpPr>
            <a:spLocks noGrp="1"/>
          </p:cNvSpPr>
          <p:nvPr>
            <p:ph type="title"/>
          </p:nvPr>
        </p:nvSpPr>
        <p:spPr>
          <a:xfrm>
            <a:off x="1128888" y="191590"/>
            <a:ext cx="9973960" cy="784456"/>
          </a:xfrm>
          <a:effectLst/>
        </p:spPr>
        <p:txBody>
          <a:bodyPr>
            <a:normAutofit/>
          </a:bodyPr>
          <a:lstStyle/>
          <a:p>
            <a:r>
              <a:rPr lang="en-US" sz="3000" b="0" dirty="0">
                <a:ln w="6350">
                  <a:solidFill>
                    <a:schemeClr val="bg1"/>
                  </a:solidFill>
                </a:ln>
                <a:effectLst/>
                <a:latin typeface="+mj-lt"/>
              </a:rPr>
              <a:t>Awareness of the Ad Campaign</a:t>
            </a:r>
          </a:p>
        </p:txBody>
      </p:sp>
      <p:sp>
        <p:nvSpPr>
          <p:cNvPr id="7" name="Text Box 6">
            <a:extLst>
              <a:ext uri="{FF2B5EF4-FFF2-40B4-BE49-F238E27FC236}">
                <a16:creationId xmlns:a16="http://schemas.microsoft.com/office/drawing/2014/main" id="{8C31A0E2-D512-4680-B050-F311B910E41D}"/>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Tree>
    <p:extLst>
      <p:ext uri="{BB962C8B-B14F-4D97-AF65-F5344CB8AC3E}">
        <p14:creationId xmlns:p14="http://schemas.microsoft.com/office/powerpoint/2010/main" val="389829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273378" y="6234114"/>
            <a:ext cx="827088"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a:solidFill>
                  <a:srgbClr val="005C97"/>
                </a:solidFill>
                <a:latin typeface="Clarendon BT"/>
                <a:cs typeface="Clarendon BT"/>
              </a:rPr>
              <a:pPr algn="ctr">
                <a:defRPr/>
              </a:pPr>
              <a:t>15</a:t>
            </a:fld>
            <a:endParaRPr lang="en-US" altLang="en-US" sz="1000" dirty="0">
              <a:solidFill>
                <a:srgbClr val="005C97"/>
              </a:solidFill>
              <a:latin typeface="Clarendon BT"/>
              <a:cs typeface="Clarendon BT"/>
            </a:endParaRPr>
          </a:p>
        </p:txBody>
      </p:sp>
      <p:sp>
        <p:nvSpPr>
          <p:cNvPr id="9" name="Title 8">
            <a:extLst>
              <a:ext uri="{FF2B5EF4-FFF2-40B4-BE49-F238E27FC236}">
                <a16:creationId xmlns:a16="http://schemas.microsoft.com/office/drawing/2014/main" id="{F7477D90-66CB-4490-B371-DB3CF064AEE5}"/>
              </a:ext>
            </a:extLst>
          </p:cNvPr>
          <p:cNvSpPr>
            <a:spLocks noGrp="1"/>
          </p:cNvSpPr>
          <p:nvPr>
            <p:ph type="title"/>
          </p:nvPr>
        </p:nvSpPr>
        <p:spPr>
          <a:xfrm>
            <a:off x="1128888" y="191590"/>
            <a:ext cx="9973960" cy="665218"/>
          </a:xfrm>
          <a:effectLst/>
        </p:spPr>
        <p:txBody>
          <a:bodyPr>
            <a:noAutofit/>
          </a:bodyPr>
          <a:lstStyle/>
          <a:p>
            <a:r>
              <a:rPr lang="en-US" sz="3000" b="0" dirty="0">
                <a:ln w="0">
                  <a:solidFill>
                    <a:schemeClr val="bg1"/>
                  </a:solidFill>
                </a:ln>
                <a:effectLst/>
                <a:latin typeface="+mj-lt"/>
              </a:rPr>
              <a:t>Awareness* by Market</a:t>
            </a:r>
          </a:p>
        </p:txBody>
      </p:sp>
      <p:sp>
        <p:nvSpPr>
          <p:cNvPr id="8" name="Text Box 6">
            <a:extLst>
              <a:ext uri="{FF2B5EF4-FFF2-40B4-BE49-F238E27FC236}">
                <a16:creationId xmlns:a16="http://schemas.microsoft.com/office/drawing/2014/main" id="{C07DAD41-6E9F-42CC-B561-7F1600EFBA51}"/>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graphicFrame>
        <p:nvGraphicFramePr>
          <p:cNvPr id="10" name="Content Placeholder 4">
            <a:extLst>
              <a:ext uri="{FF2B5EF4-FFF2-40B4-BE49-F238E27FC236}">
                <a16:creationId xmlns:a16="http://schemas.microsoft.com/office/drawing/2014/main" id="{822DD22A-E7B3-A3FB-4A23-D8A1A80E4CAE}"/>
              </a:ext>
            </a:extLst>
          </p:cNvPr>
          <p:cNvGraphicFramePr>
            <a:graphicFrameLocks/>
          </p:cNvGraphicFramePr>
          <p:nvPr/>
        </p:nvGraphicFramePr>
        <p:xfrm>
          <a:off x="462450" y="1664564"/>
          <a:ext cx="10958405" cy="477530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Box 3">
            <a:extLst>
              <a:ext uri="{FF2B5EF4-FFF2-40B4-BE49-F238E27FC236}">
                <a16:creationId xmlns:a16="http://schemas.microsoft.com/office/drawing/2014/main" id="{C1C1E89E-DE7D-1A77-6FB9-67277A0564DD}"/>
              </a:ext>
            </a:extLst>
          </p:cNvPr>
          <p:cNvSpPr txBox="1">
            <a:spLocks noChangeArrowheads="1"/>
          </p:cNvSpPr>
          <p:nvPr/>
        </p:nvSpPr>
        <p:spPr bwMode="auto">
          <a:xfrm>
            <a:off x="1012108" y="6142720"/>
            <a:ext cx="3089981" cy="456519"/>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*Canada includes Manitoba and Saskatchewan</a:t>
            </a:r>
          </a:p>
          <a:p>
            <a:pPr defTabSz="863600"/>
            <a:r>
              <a:rPr lang="en-US" sz="1200" dirty="0">
                <a:solidFill>
                  <a:schemeClr val="tx1">
                    <a:lumMod val="85000"/>
                    <a:lumOff val="15000"/>
                  </a:schemeClr>
                </a:solidFill>
                <a:latin typeface="+mj-lt"/>
              </a:rPr>
              <a:t>**Caution: Weighted base &lt;50</a:t>
            </a:r>
          </a:p>
        </p:txBody>
      </p:sp>
    </p:spTree>
    <p:extLst>
      <p:ext uri="{BB962C8B-B14F-4D97-AF65-F5344CB8AC3E}">
        <p14:creationId xmlns:p14="http://schemas.microsoft.com/office/powerpoint/2010/main" val="425195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nvGraphicFramePr>
        <p:xfrm>
          <a:off x="1023845" y="1556411"/>
          <a:ext cx="10354302" cy="4675274"/>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4"/>
          </p:nvPr>
        </p:nvSpPr>
        <p:spPr>
          <a:xfrm>
            <a:off x="282804"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16</a:t>
            </a:fld>
            <a:endParaRPr altLang="en-US" dirty="0"/>
          </a:p>
        </p:txBody>
      </p:sp>
      <p:sp>
        <p:nvSpPr>
          <p:cNvPr id="8" name="Text Box 3"/>
          <p:cNvSpPr txBox="1">
            <a:spLocks noChangeArrowheads="1"/>
          </p:cNvSpPr>
          <p:nvPr/>
        </p:nvSpPr>
        <p:spPr bwMode="auto">
          <a:xfrm>
            <a:off x="1117600" y="6231685"/>
            <a:ext cx="3750931"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rPr>
              <a:t>*Saw at least one ad and based on markets where shown</a:t>
            </a:r>
          </a:p>
        </p:txBody>
      </p:sp>
      <p:sp>
        <p:nvSpPr>
          <p:cNvPr id="5" name="Title 4">
            <a:extLst>
              <a:ext uri="{FF2B5EF4-FFF2-40B4-BE49-F238E27FC236}">
                <a16:creationId xmlns:a16="http://schemas.microsoft.com/office/drawing/2014/main" id="{204621EA-FCB4-4342-AAE6-6D9B42C08C35}"/>
              </a:ext>
            </a:extLst>
          </p:cNvPr>
          <p:cNvSpPr>
            <a:spLocks noGrp="1"/>
          </p:cNvSpPr>
          <p:nvPr>
            <p:ph type="title"/>
          </p:nvPr>
        </p:nvSpPr>
        <p:spPr>
          <a:xfrm>
            <a:off x="1117600" y="71913"/>
            <a:ext cx="9973960" cy="907810"/>
          </a:xfrm>
          <a:effectLst/>
        </p:spPr>
        <p:txBody>
          <a:bodyPr>
            <a:normAutofit/>
          </a:bodyPr>
          <a:lstStyle/>
          <a:p>
            <a:r>
              <a:rPr lang="en-US" sz="3000" b="0" dirty="0">
                <a:ln w="0">
                  <a:solidFill>
                    <a:schemeClr val="bg1"/>
                  </a:solidFill>
                </a:ln>
                <a:effectLst/>
                <a:latin typeface="+mj-lt"/>
              </a:rPr>
              <a:t>Advertising Awareness* by Medium</a:t>
            </a:r>
          </a:p>
        </p:txBody>
      </p:sp>
      <p:sp>
        <p:nvSpPr>
          <p:cNvPr id="7" name="Text Box 6">
            <a:extLst>
              <a:ext uri="{FF2B5EF4-FFF2-40B4-BE49-F238E27FC236}">
                <a16:creationId xmlns:a16="http://schemas.microsoft.com/office/drawing/2014/main" id="{BDF4DF14-6BBD-44E7-8756-08FCE25D5B14}"/>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Tree>
    <p:extLst>
      <p:ext uri="{BB962C8B-B14F-4D97-AF65-F5344CB8AC3E}">
        <p14:creationId xmlns:p14="http://schemas.microsoft.com/office/powerpoint/2010/main" val="2430154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17</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Digital Creative</a:t>
            </a:r>
          </a:p>
        </p:txBody>
      </p:sp>
      <p:sp>
        <p:nvSpPr>
          <p:cNvPr id="22" name="TextBox 21">
            <a:extLst>
              <a:ext uri="{FF2B5EF4-FFF2-40B4-BE49-F238E27FC236}">
                <a16:creationId xmlns:a16="http://schemas.microsoft.com/office/drawing/2014/main" id="{7C16F929-8279-42CD-BFDC-98514C93DD8F}"/>
              </a:ext>
            </a:extLst>
          </p:cNvPr>
          <p:cNvSpPr txBox="1"/>
          <p:nvPr/>
        </p:nvSpPr>
        <p:spPr>
          <a:xfrm>
            <a:off x="2275338" y="5437387"/>
            <a:ext cx="3160449" cy="338554"/>
          </a:xfrm>
          <a:prstGeom prst="rect">
            <a:avLst/>
          </a:prstGeom>
          <a:noFill/>
        </p:spPr>
        <p:txBody>
          <a:bodyPr wrap="square" rtlCol="0">
            <a:spAutoFit/>
          </a:bodyPr>
          <a:lstStyle/>
          <a:p>
            <a:pPr algn="ctr"/>
            <a:r>
              <a:rPr lang="en-US" sz="1600" dirty="0" err="1">
                <a:effectLst/>
                <a:latin typeface="Calibri" panose="020F0502020204030204" pitchFamily="34" charset="0"/>
                <a:ea typeface="Times New Roman" panose="02020603050405020304" pitchFamily="18" charset="0"/>
              </a:rPr>
              <a:t>Cybba</a:t>
            </a:r>
            <a:r>
              <a:rPr lang="en-US" sz="1600" dirty="0">
                <a:effectLst/>
                <a:latin typeface="Calibri" panose="020F0502020204030204" pitchFamily="34" charset="0"/>
                <a:ea typeface="Times New Roman" panose="02020603050405020304" pitchFamily="18" charset="0"/>
              </a:rPr>
              <a:t> Skin Digital</a:t>
            </a:r>
            <a:endParaRPr lang="en-US" sz="1600" dirty="0"/>
          </a:p>
        </p:txBody>
      </p:sp>
      <p:pic>
        <p:nvPicPr>
          <p:cNvPr id="5" name="Picture 4">
            <a:extLst>
              <a:ext uri="{FF2B5EF4-FFF2-40B4-BE49-F238E27FC236}">
                <a16:creationId xmlns:a16="http://schemas.microsoft.com/office/drawing/2014/main" id="{6AE25E2E-E262-ACDA-27D1-88E81D05E842}"/>
              </a:ext>
            </a:extLst>
          </p:cNvPr>
          <p:cNvPicPr>
            <a:picLocks noChangeAspect="1"/>
          </p:cNvPicPr>
          <p:nvPr/>
        </p:nvPicPr>
        <p:blipFill rotWithShape="1">
          <a:blip r:embed="rId2"/>
          <a:srcRect r="1035"/>
          <a:stretch/>
        </p:blipFill>
        <p:spPr>
          <a:xfrm>
            <a:off x="1128888" y="1970521"/>
            <a:ext cx="5788339" cy="3246491"/>
          </a:xfrm>
          <a:prstGeom prst="rect">
            <a:avLst/>
          </a:prstGeom>
        </p:spPr>
      </p:pic>
      <p:pic>
        <p:nvPicPr>
          <p:cNvPr id="9" name="Picture 8">
            <a:extLst>
              <a:ext uri="{FF2B5EF4-FFF2-40B4-BE49-F238E27FC236}">
                <a16:creationId xmlns:a16="http://schemas.microsoft.com/office/drawing/2014/main" id="{E5192910-38EF-E775-A713-EE656ADB1E5E}"/>
              </a:ext>
            </a:extLst>
          </p:cNvPr>
          <p:cNvPicPr>
            <a:picLocks noChangeAspect="1"/>
          </p:cNvPicPr>
          <p:nvPr/>
        </p:nvPicPr>
        <p:blipFill rotWithShape="1">
          <a:blip r:embed="rId3"/>
          <a:srcRect t="1077" r="1865"/>
          <a:stretch/>
        </p:blipFill>
        <p:spPr>
          <a:xfrm>
            <a:off x="7654037" y="1162522"/>
            <a:ext cx="2672584" cy="4698569"/>
          </a:xfrm>
          <a:prstGeom prst="rect">
            <a:avLst/>
          </a:prstGeom>
        </p:spPr>
      </p:pic>
      <p:sp>
        <p:nvSpPr>
          <p:cNvPr id="13" name="TextBox 12">
            <a:extLst>
              <a:ext uri="{FF2B5EF4-FFF2-40B4-BE49-F238E27FC236}">
                <a16:creationId xmlns:a16="http://schemas.microsoft.com/office/drawing/2014/main" id="{87C92E54-4972-4568-A108-AD55DDB94949}"/>
              </a:ext>
            </a:extLst>
          </p:cNvPr>
          <p:cNvSpPr txBox="1"/>
          <p:nvPr/>
        </p:nvSpPr>
        <p:spPr>
          <a:xfrm>
            <a:off x="7315642" y="5897151"/>
            <a:ext cx="3160449" cy="338554"/>
          </a:xfrm>
          <a:prstGeom prst="rect">
            <a:avLst/>
          </a:prstGeom>
          <a:noFill/>
        </p:spPr>
        <p:txBody>
          <a:bodyPr wrap="square" rtlCol="0">
            <a:spAutoFit/>
          </a:bodyPr>
          <a:lstStyle/>
          <a:p>
            <a:pPr algn="ctr"/>
            <a:r>
              <a:rPr lang="en-US" sz="1600" dirty="0" err="1">
                <a:effectLst/>
                <a:latin typeface="Calibri" panose="020F0502020204030204" pitchFamily="34" charset="0"/>
                <a:ea typeface="Times New Roman" panose="02020603050405020304" pitchFamily="18" charset="0"/>
              </a:rPr>
              <a:t>Cybba</a:t>
            </a:r>
            <a:r>
              <a:rPr lang="en-US" sz="1600" dirty="0">
                <a:effectLst/>
                <a:latin typeface="Calibri" panose="020F0502020204030204" pitchFamily="34" charset="0"/>
                <a:ea typeface="Times New Roman" panose="02020603050405020304" pitchFamily="18" charset="0"/>
              </a:rPr>
              <a:t> Onsite Digital</a:t>
            </a:r>
            <a:endParaRPr lang="en-US" sz="1600" dirty="0"/>
          </a:p>
        </p:txBody>
      </p:sp>
    </p:spTree>
    <p:extLst>
      <p:ext uri="{BB962C8B-B14F-4D97-AF65-F5344CB8AC3E}">
        <p14:creationId xmlns:p14="http://schemas.microsoft.com/office/powerpoint/2010/main" val="1007348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0"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18</a:t>
            </a:fld>
            <a:endParaRPr altLang="en-US" dirty="0"/>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1303954536"/>
              </p:ext>
            </p:extLst>
          </p:nvPr>
        </p:nvGraphicFramePr>
        <p:xfrm>
          <a:off x="1128888" y="1293710"/>
          <a:ext cx="9709608" cy="4937976"/>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EC72399-598F-45D7-BCCB-686181F4D00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Digital</a:t>
            </a:r>
          </a:p>
        </p:txBody>
      </p:sp>
      <p:sp>
        <p:nvSpPr>
          <p:cNvPr id="7" name="Text Box 6">
            <a:extLst>
              <a:ext uri="{FF2B5EF4-FFF2-40B4-BE49-F238E27FC236}">
                <a16:creationId xmlns:a16="http://schemas.microsoft.com/office/drawing/2014/main" id="{1852F991-5FF1-46C7-8AD9-D0CC24C4685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10" name="Text Box 3">
            <a:extLst>
              <a:ext uri="{FF2B5EF4-FFF2-40B4-BE49-F238E27FC236}">
                <a16:creationId xmlns:a16="http://schemas.microsoft.com/office/drawing/2014/main" id="{8E66EC3D-F045-EE99-1F11-85E9BB268D8D}"/>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2771280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0"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19</a:t>
            </a:fld>
            <a:endParaRPr altLang="en-US" dirty="0"/>
          </a:p>
        </p:txBody>
      </p:sp>
      <p:graphicFrame>
        <p:nvGraphicFramePr>
          <p:cNvPr id="5" name="Content Placeholder 5"/>
          <p:cNvGraphicFramePr>
            <a:graphicFrameLocks noGrp="1"/>
          </p:cNvGraphicFramePr>
          <p:nvPr>
            <p:ph idx="1"/>
          </p:nvPr>
        </p:nvGraphicFramePr>
        <p:xfrm>
          <a:off x="677494" y="1293710"/>
          <a:ext cx="10317501" cy="4937976"/>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EC72399-598F-45D7-BCCB-686181F4D00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Digital (Cont’d)</a:t>
            </a:r>
          </a:p>
        </p:txBody>
      </p:sp>
      <p:sp>
        <p:nvSpPr>
          <p:cNvPr id="7" name="Text Box 6">
            <a:extLst>
              <a:ext uri="{FF2B5EF4-FFF2-40B4-BE49-F238E27FC236}">
                <a16:creationId xmlns:a16="http://schemas.microsoft.com/office/drawing/2014/main" id="{1852F991-5FF1-46C7-8AD9-D0CC24C4685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10" name="Text Box 3">
            <a:extLst>
              <a:ext uri="{FF2B5EF4-FFF2-40B4-BE49-F238E27FC236}">
                <a16:creationId xmlns:a16="http://schemas.microsoft.com/office/drawing/2014/main" id="{7FA11783-3301-3781-E1E7-863C593554E1}"/>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3691853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0"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20</a:t>
            </a:fld>
            <a:endParaRPr altLang="en-US" dirty="0"/>
          </a:p>
        </p:txBody>
      </p:sp>
      <p:graphicFrame>
        <p:nvGraphicFramePr>
          <p:cNvPr id="5" name="Content Placeholder 5"/>
          <p:cNvGraphicFramePr>
            <a:graphicFrameLocks noGrp="1"/>
          </p:cNvGraphicFramePr>
          <p:nvPr>
            <p:ph idx="1"/>
          </p:nvPr>
        </p:nvGraphicFramePr>
        <p:xfrm>
          <a:off x="677494" y="1293710"/>
          <a:ext cx="10574547" cy="4937976"/>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EC72399-598F-45D7-BCCB-686181F4D00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Digital (Cont’d)</a:t>
            </a:r>
          </a:p>
        </p:txBody>
      </p:sp>
      <p:sp>
        <p:nvSpPr>
          <p:cNvPr id="7" name="Text Box 6">
            <a:extLst>
              <a:ext uri="{FF2B5EF4-FFF2-40B4-BE49-F238E27FC236}">
                <a16:creationId xmlns:a16="http://schemas.microsoft.com/office/drawing/2014/main" id="{1852F991-5FF1-46C7-8AD9-D0CC24C4685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10" name="Text Box 3">
            <a:extLst>
              <a:ext uri="{FF2B5EF4-FFF2-40B4-BE49-F238E27FC236}">
                <a16:creationId xmlns:a16="http://schemas.microsoft.com/office/drawing/2014/main" id="{7C7121DF-FEA1-7C01-BB44-E6EC954A9768}"/>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3305462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0"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21</a:t>
            </a:fld>
            <a:endParaRPr altLang="en-US" dirty="0"/>
          </a:p>
        </p:txBody>
      </p:sp>
      <p:graphicFrame>
        <p:nvGraphicFramePr>
          <p:cNvPr id="5" name="Content Placeholder 5"/>
          <p:cNvGraphicFramePr>
            <a:graphicFrameLocks noGrp="1"/>
          </p:cNvGraphicFramePr>
          <p:nvPr>
            <p:ph idx="1"/>
          </p:nvPr>
        </p:nvGraphicFramePr>
        <p:xfrm>
          <a:off x="1128888" y="1293710"/>
          <a:ext cx="9709608" cy="4937976"/>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EC72399-598F-45D7-BCCB-686181F4D00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Digital (Cont’d)</a:t>
            </a:r>
          </a:p>
        </p:txBody>
      </p:sp>
      <p:sp>
        <p:nvSpPr>
          <p:cNvPr id="7" name="Text Box 6">
            <a:extLst>
              <a:ext uri="{FF2B5EF4-FFF2-40B4-BE49-F238E27FC236}">
                <a16:creationId xmlns:a16="http://schemas.microsoft.com/office/drawing/2014/main" id="{1852F991-5FF1-46C7-8AD9-D0CC24C4685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10" name="Text Box 3">
            <a:extLst>
              <a:ext uri="{FF2B5EF4-FFF2-40B4-BE49-F238E27FC236}">
                <a16:creationId xmlns:a16="http://schemas.microsoft.com/office/drawing/2014/main" id="{93D83A9C-A176-0D95-46DB-CAD66D9E6CFB}"/>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1045111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22</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Sponsorship Creative</a:t>
            </a:r>
          </a:p>
        </p:txBody>
      </p:sp>
      <p:sp>
        <p:nvSpPr>
          <p:cNvPr id="11" name="TextBox 10">
            <a:extLst>
              <a:ext uri="{FF2B5EF4-FFF2-40B4-BE49-F238E27FC236}">
                <a16:creationId xmlns:a16="http://schemas.microsoft.com/office/drawing/2014/main" id="{6AC1740D-5C84-4E20-A06E-F4489EE15C4C}"/>
              </a:ext>
            </a:extLst>
          </p:cNvPr>
          <p:cNvSpPr txBox="1"/>
          <p:nvPr/>
        </p:nvSpPr>
        <p:spPr>
          <a:xfrm>
            <a:off x="1924242" y="5386387"/>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Buffalo Chip Print</a:t>
            </a:r>
            <a:endParaRPr lang="en-US" sz="1400" dirty="0"/>
          </a:p>
        </p:txBody>
      </p:sp>
      <p:sp>
        <p:nvSpPr>
          <p:cNvPr id="8" name="TextBox 7">
            <a:extLst>
              <a:ext uri="{FF2B5EF4-FFF2-40B4-BE49-F238E27FC236}">
                <a16:creationId xmlns:a16="http://schemas.microsoft.com/office/drawing/2014/main" id="{0093B7F6-D69C-4556-A43E-9CFF0E82CE70}"/>
              </a:ext>
            </a:extLst>
          </p:cNvPr>
          <p:cNvSpPr txBox="1"/>
          <p:nvPr/>
        </p:nvSpPr>
        <p:spPr>
          <a:xfrm>
            <a:off x="6974353" y="5852216"/>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Packers Digital Compilation</a:t>
            </a:r>
            <a:endParaRPr lang="en-US" sz="1400" dirty="0"/>
          </a:p>
        </p:txBody>
      </p:sp>
      <p:pic>
        <p:nvPicPr>
          <p:cNvPr id="7" name="Picture 6">
            <a:extLst>
              <a:ext uri="{FF2B5EF4-FFF2-40B4-BE49-F238E27FC236}">
                <a16:creationId xmlns:a16="http://schemas.microsoft.com/office/drawing/2014/main" id="{870C24BF-A675-F8DB-5BAB-91532006B491}"/>
              </a:ext>
            </a:extLst>
          </p:cNvPr>
          <p:cNvPicPr>
            <a:picLocks noChangeAspect="1"/>
          </p:cNvPicPr>
          <p:nvPr/>
        </p:nvPicPr>
        <p:blipFill>
          <a:blip r:embed="rId2"/>
          <a:stretch>
            <a:fillRect/>
          </a:stretch>
        </p:blipFill>
        <p:spPr>
          <a:xfrm>
            <a:off x="1342239" y="1471612"/>
            <a:ext cx="3771900" cy="3914775"/>
          </a:xfrm>
          <a:prstGeom prst="rect">
            <a:avLst/>
          </a:prstGeom>
        </p:spPr>
      </p:pic>
      <p:pic>
        <p:nvPicPr>
          <p:cNvPr id="12" name="Picture 11">
            <a:extLst>
              <a:ext uri="{FF2B5EF4-FFF2-40B4-BE49-F238E27FC236}">
                <a16:creationId xmlns:a16="http://schemas.microsoft.com/office/drawing/2014/main" id="{DDB98679-04A8-4346-9DEA-C3A3864CE998}"/>
              </a:ext>
            </a:extLst>
          </p:cNvPr>
          <p:cNvPicPr>
            <a:picLocks noChangeAspect="1"/>
          </p:cNvPicPr>
          <p:nvPr/>
        </p:nvPicPr>
        <p:blipFill>
          <a:blip r:embed="rId3"/>
          <a:stretch>
            <a:fillRect/>
          </a:stretch>
        </p:blipFill>
        <p:spPr>
          <a:xfrm>
            <a:off x="5685144" y="1340263"/>
            <a:ext cx="5186312" cy="4511953"/>
          </a:xfrm>
          <a:prstGeom prst="rect">
            <a:avLst/>
          </a:prstGeom>
        </p:spPr>
      </p:pic>
    </p:spTree>
    <p:extLst>
      <p:ext uri="{BB962C8B-B14F-4D97-AF65-F5344CB8AC3E}">
        <p14:creationId xmlns:p14="http://schemas.microsoft.com/office/powerpoint/2010/main" val="3317283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4"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23</a:t>
            </a:fld>
            <a:endParaRPr altLang="en-US" dirty="0"/>
          </a:p>
        </p:txBody>
      </p:sp>
      <p:graphicFrame>
        <p:nvGraphicFramePr>
          <p:cNvPr id="5" name="Content Placeholder 5"/>
          <p:cNvGraphicFramePr>
            <a:graphicFrameLocks noGrp="1"/>
          </p:cNvGraphicFramePr>
          <p:nvPr>
            <p:ph idx="1"/>
          </p:nvPr>
        </p:nvGraphicFramePr>
        <p:xfrm>
          <a:off x="829559" y="1294998"/>
          <a:ext cx="10539167" cy="447312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785EDE5-89E2-46FC-A180-3B230FFA369E}"/>
              </a:ext>
            </a:extLst>
          </p:cNvPr>
          <p:cNvSpPr>
            <a:spLocks noGrp="1"/>
          </p:cNvSpPr>
          <p:nvPr>
            <p:ph type="title"/>
          </p:nvPr>
        </p:nvSpPr>
        <p:spPr>
          <a:effectLst/>
        </p:spPr>
        <p:txBody>
          <a:bodyPr>
            <a:normAutofit/>
          </a:bodyPr>
          <a:lstStyle/>
          <a:p>
            <a:r>
              <a:rPr lang="en-US" sz="3000" b="0" dirty="0">
                <a:ln w="6350">
                  <a:solidFill>
                    <a:schemeClr val="bg1"/>
                  </a:solidFill>
                </a:ln>
                <a:latin typeface="+mj-lt"/>
              </a:rPr>
              <a:t>Awareness of Individual Ads* - Sponsorship</a:t>
            </a:r>
          </a:p>
        </p:txBody>
      </p:sp>
      <p:sp>
        <p:nvSpPr>
          <p:cNvPr id="7" name="Text Box 6">
            <a:extLst>
              <a:ext uri="{FF2B5EF4-FFF2-40B4-BE49-F238E27FC236}">
                <a16:creationId xmlns:a16="http://schemas.microsoft.com/office/drawing/2014/main" id="{FE0B0165-A4EF-4B7D-B531-8DF4F0BADCB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9" name="Text Box 3">
            <a:extLst>
              <a:ext uri="{FF2B5EF4-FFF2-40B4-BE49-F238E27FC236}">
                <a16:creationId xmlns:a16="http://schemas.microsoft.com/office/drawing/2014/main" id="{CE27E0E0-AD19-2CB1-38CE-55A821A9BAF4}"/>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4253995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0"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24</a:t>
            </a:fld>
            <a:endParaRPr altLang="en-US" dirty="0"/>
          </a:p>
        </p:txBody>
      </p:sp>
      <p:graphicFrame>
        <p:nvGraphicFramePr>
          <p:cNvPr id="5" name="Content Placeholder 5"/>
          <p:cNvGraphicFramePr>
            <a:graphicFrameLocks noGrp="1"/>
          </p:cNvGraphicFramePr>
          <p:nvPr>
            <p:ph idx="1"/>
          </p:nvPr>
        </p:nvGraphicFramePr>
        <p:xfrm>
          <a:off x="1128888" y="1485448"/>
          <a:ext cx="9709608" cy="417671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EC72399-598F-45D7-BCCB-686181F4D00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Broadcast Radio</a:t>
            </a:r>
          </a:p>
        </p:txBody>
      </p:sp>
      <p:sp>
        <p:nvSpPr>
          <p:cNvPr id="7" name="Text Box 6">
            <a:extLst>
              <a:ext uri="{FF2B5EF4-FFF2-40B4-BE49-F238E27FC236}">
                <a16:creationId xmlns:a16="http://schemas.microsoft.com/office/drawing/2014/main" id="{42C4AAA0-34E5-4565-ABCF-DA01B294C6CA}"/>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10" name="Text Box 3">
            <a:extLst>
              <a:ext uri="{FF2B5EF4-FFF2-40B4-BE49-F238E27FC236}">
                <a16:creationId xmlns:a16="http://schemas.microsoft.com/office/drawing/2014/main" id="{484FBB9B-F94C-4AD0-9266-D8921F7AD43C}"/>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3798377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25</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028780" y="5420709"/>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CA Print Compilation 1</a:t>
            </a:r>
            <a:endParaRPr lang="en-US" sz="1400" dirty="0"/>
          </a:p>
        </p:txBody>
      </p:sp>
      <p:pic>
        <p:nvPicPr>
          <p:cNvPr id="7" name="Picture 6">
            <a:extLst>
              <a:ext uri="{FF2B5EF4-FFF2-40B4-BE49-F238E27FC236}">
                <a16:creationId xmlns:a16="http://schemas.microsoft.com/office/drawing/2014/main" id="{B19EA126-5CDB-6851-08D4-44D4DD000E1D}"/>
              </a:ext>
            </a:extLst>
          </p:cNvPr>
          <p:cNvPicPr>
            <a:picLocks noChangeAspect="1"/>
          </p:cNvPicPr>
          <p:nvPr/>
        </p:nvPicPr>
        <p:blipFill rotWithShape="1">
          <a:blip r:embed="rId2"/>
          <a:srcRect b="2709"/>
          <a:stretch/>
        </p:blipFill>
        <p:spPr>
          <a:xfrm>
            <a:off x="571881" y="1650060"/>
            <a:ext cx="5524119" cy="3738288"/>
          </a:xfrm>
          <a:prstGeom prst="rect">
            <a:avLst/>
          </a:prstGeom>
        </p:spPr>
      </p:pic>
      <p:sp>
        <p:nvSpPr>
          <p:cNvPr id="12" name="TextBox 11">
            <a:extLst>
              <a:ext uri="{FF2B5EF4-FFF2-40B4-BE49-F238E27FC236}">
                <a16:creationId xmlns:a16="http://schemas.microsoft.com/office/drawing/2014/main" id="{00811153-966D-4904-29E1-0CB5348CB3C1}"/>
              </a:ext>
            </a:extLst>
          </p:cNvPr>
          <p:cNvSpPr txBox="1"/>
          <p:nvPr/>
        </p:nvSpPr>
        <p:spPr>
          <a:xfrm>
            <a:off x="7555328" y="5420709"/>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CA Print Compilation 2</a:t>
            </a:r>
            <a:endParaRPr lang="en-US" sz="1400" dirty="0"/>
          </a:p>
        </p:txBody>
      </p:sp>
      <p:pic>
        <p:nvPicPr>
          <p:cNvPr id="13" name="Picture 12">
            <a:extLst>
              <a:ext uri="{FF2B5EF4-FFF2-40B4-BE49-F238E27FC236}">
                <a16:creationId xmlns:a16="http://schemas.microsoft.com/office/drawing/2014/main" id="{27A712C4-9EDE-3852-434C-25B3ACAFD50C}"/>
              </a:ext>
            </a:extLst>
          </p:cNvPr>
          <p:cNvPicPr>
            <a:picLocks noChangeAspect="1"/>
          </p:cNvPicPr>
          <p:nvPr/>
        </p:nvPicPr>
        <p:blipFill>
          <a:blip r:embed="rId3"/>
          <a:stretch>
            <a:fillRect/>
          </a:stretch>
        </p:blipFill>
        <p:spPr>
          <a:xfrm>
            <a:off x="6093573" y="1650060"/>
            <a:ext cx="5526546" cy="3817486"/>
          </a:xfrm>
          <a:prstGeom prst="rect">
            <a:avLst/>
          </a:prstGeom>
        </p:spPr>
      </p:pic>
    </p:spTree>
    <p:extLst>
      <p:ext uri="{BB962C8B-B14F-4D97-AF65-F5344CB8AC3E}">
        <p14:creationId xmlns:p14="http://schemas.microsoft.com/office/powerpoint/2010/main" val="3725446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26</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 (Cont’d)</a:t>
            </a:r>
          </a:p>
        </p:txBody>
      </p:sp>
      <p:sp>
        <p:nvSpPr>
          <p:cNvPr id="11" name="TextBox 10">
            <a:extLst>
              <a:ext uri="{FF2B5EF4-FFF2-40B4-BE49-F238E27FC236}">
                <a16:creationId xmlns:a16="http://schemas.microsoft.com/office/drawing/2014/main" id="{6AC1740D-5C84-4E20-A06E-F4489EE15C4C}"/>
              </a:ext>
            </a:extLst>
          </p:cNvPr>
          <p:cNvSpPr txBox="1"/>
          <p:nvPr/>
        </p:nvSpPr>
        <p:spPr>
          <a:xfrm>
            <a:off x="1856662" y="5614756"/>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ND Print Compilation 1</a:t>
            </a:r>
            <a:endParaRPr lang="en-US" sz="1400" dirty="0"/>
          </a:p>
        </p:txBody>
      </p:sp>
      <p:pic>
        <p:nvPicPr>
          <p:cNvPr id="3" name="Picture 2">
            <a:extLst>
              <a:ext uri="{FF2B5EF4-FFF2-40B4-BE49-F238E27FC236}">
                <a16:creationId xmlns:a16="http://schemas.microsoft.com/office/drawing/2014/main" id="{E8F4B2D9-9345-0E45-C5AD-4BBBB1BB41F4}"/>
              </a:ext>
            </a:extLst>
          </p:cNvPr>
          <p:cNvPicPr>
            <a:picLocks noChangeAspect="1"/>
          </p:cNvPicPr>
          <p:nvPr/>
        </p:nvPicPr>
        <p:blipFill>
          <a:blip r:embed="rId2"/>
          <a:stretch>
            <a:fillRect/>
          </a:stretch>
        </p:blipFill>
        <p:spPr>
          <a:xfrm>
            <a:off x="422971" y="1409084"/>
            <a:ext cx="5475277" cy="4265852"/>
          </a:xfrm>
          <a:prstGeom prst="rect">
            <a:avLst/>
          </a:prstGeom>
        </p:spPr>
      </p:pic>
      <p:sp>
        <p:nvSpPr>
          <p:cNvPr id="10" name="TextBox 9">
            <a:extLst>
              <a:ext uri="{FF2B5EF4-FFF2-40B4-BE49-F238E27FC236}">
                <a16:creationId xmlns:a16="http://schemas.microsoft.com/office/drawing/2014/main" id="{CE176046-E143-3F6A-83EF-F676B030B0FE}"/>
              </a:ext>
            </a:extLst>
          </p:cNvPr>
          <p:cNvSpPr txBox="1"/>
          <p:nvPr/>
        </p:nvSpPr>
        <p:spPr>
          <a:xfrm>
            <a:off x="7727444" y="5614756"/>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ND Print Compilation 2</a:t>
            </a:r>
            <a:endParaRPr lang="en-US" sz="1400" dirty="0"/>
          </a:p>
        </p:txBody>
      </p:sp>
      <p:pic>
        <p:nvPicPr>
          <p:cNvPr id="7" name="Picture 6">
            <a:extLst>
              <a:ext uri="{FF2B5EF4-FFF2-40B4-BE49-F238E27FC236}">
                <a16:creationId xmlns:a16="http://schemas.microsoft.com/office/drawing/2014/main" id="{18B09395-0318-A36D-A959-A78FD7DDF6FB}"/>
              </a:ext>
            </a:extLst>
          </p:cNvPr>
          <p:cNvPicPr>
            <a:picLocks noChangeAspect="1"/>
          </p:cNvPicPr>
          <p:nvPr/>
        </p:nvPicPr>
        <p:blipFill>
          <a:blip r:embed="rId3"/>
          <a:stretch>
            <a:fillRect/>
          </a:stretch>
        </p:blipFill>
        <p:spPr>
          <a:xfrm>
            <a:off x="5975956" y="1629293"/>
            <a:ext cx="6115010" cy="3924559"/>
          </a:xfrm>
          <a:prstGeom prst="rect">
            <a:avLst/>
          </a:prstGeom>
        </p:spPr>
      </p:pic>
    </p:spTree>
    <p:extLst>
      <p:ext uri="{BB962C8B-B14F-4D97-AF65-F5344CB8AC3E}">
        <p14:creationId xmlns:p14="http://schemas.microsoft.com/office/powerpoint/2010/main" val="2901933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27</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 (Cont’d)</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027536" y="5364268"/>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ND Print Compilation 3</a:t>
            </a:r>
            <a:endParaRPr lang="en-US" sz="1400" dirty="0"/>
          </a:p>
        </p:txBody>
      </p:sp>
      <p:sp>
        <p:nvSpPr>
          <p:cNvPr id="10" name="TextBox 9">
            <a:extLst>
              <a:ext uri="{FF2B5EF4-FFF2-40B4-BE49-F238E27FC236}">
                <a16:creationId xmlns:a16="http://schemas.microsoft.com/office/drawing/2014/main" id="{CE176046-E143-3F6A-83EF-F676B030B0FE}"/>
              </a:ext>
            </a:extLst>
          </p:cNvPr>
          <p:cNvSpPr txBox="1"/>
          <p:nvPr/>
        </p:nvSpPr>
        <p:spPr>
          <a:xfrm>
            <a:off x="7727444" y="5364268"/>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ND Print Compilation 4</a:t>
            </a:r>
            <a:endParaRPr lang="en-US" sz="1400" dirty="0"/>
          </a:p>
        </p:txBody>
      </p:sp>
      <p:pic>
        <p:nvPicPr>
          <p:cNvPr id="5" name="Picture 4">
            <a:extLst>
              <a:ext uri="{FF2B5EF4-FFF2-40B4-BE49-F238E27FC236}">
                <a16:creationId xmlns:a16="http://schemas.microsoft.com/office/drawing/2014/main" id="{0682A25D-BE44-6BFF-28CB-FEF0110AEB32}"/>
              </a:ext>
            </a:extLst>
          </p:cNvPr>
          <p:cNvPicPr>
            <a:picLocks noChangeAspect="1"/>
          </p:cNvPicPr>
          <p:nvPr/>
        </p:nvPicPr>
        <p:blipFill>
          <a:blip r:embed="rId2"/>
          <a:stretch>
            <a:fillRect/>
          </a:stretch>
        </p:blipFill>
        <p:spPr>
          <a:xfrm>
            <a:off x="491553" y="1581137"/>
            <a:ext cx="5679861" cy="3726501"/>
          </a:xfrm>
          <a:prstGeom prst="rect">
            <a:avLst/>
          </a:prstGeom>
        </p:spPr>
      </p:pic>
      <p:pic>
        <p:nvPicPr>
          <p:cNvPr id="12" name="Picture 11">
            <a:extLst>
              <a:ext uri="{FF2B5EF4-FFF2-40B4-BE49-F238E27FC236}">
                <a16:creationId xmlns:a16="http://schemas.microsoft.com/office/drawing/2014/main" id="{FFBFC30F-363D-CC00-10AD-C94A098F1035}"/>
              </a:ext>
            </a:extLst>
          </p:cNvPr>
          <p:cNvPicPr>
            <a:picLocks noChangeAspect="1"/>
          </p:cNvPicPr>
          <p:nvPr/>
        </p:nvPicPr>
        <p:blipFill>
          <a:blip r:embed="rId3"/>
          <a:stretch>
            <a:fillRect/>
          </a:stretch>
        </p:blipFill>
        <p:spPr>
          <a:xfrm>
            <a:off x="6307509" y="1581137"/>
            <a:ext cx="5534963" cy="3695723"/>
          </a:xfrm>
          <a:prstGeom prst="rect">
            <a:avLst/>
          </a:prstGeom>
        </p:spPr>
      </p:pic>
    </p:spTree>
    <p:extLst>
      <p:ext uri="{BB962C8B-B14F-4D97-AF65-F5344CB8AC3E}">
        <p14:creationId xmlns:p14="http://schemas.microsoft.com/office/powerpoint/2010/main" val="3084985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28</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 (Cont’d)</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182332" y="5364268"/>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ND Print Compilation 5</a:t>
            </a:r>
            <a:endParaRPr lang="en-US" sz="1400" dirty="0"/>
          </a:p>
        </p:txBody>
      </p:sp>
      <p:sp>
        <p:nvSpPr>
          <p:cNvPr id="10" name="TextBox 9">
            <a:extLst>
              <a:ext uri="{FF2B5EF4-FFF2-40B4-BE49-F238E27FC236}">
                <a16:creationId xmlns:a16="http://schemas.microsoft.com/office/drawing/2014/main" id="{CE176046-E143-3F6A-83EF-F676B030B0FE}"/>
              </a:ext>
            </a:extLst>
          </p:cNvPr>
          <p:cNvSpPr txBox="1"/>
          <p:nvPr/>
        </p:nvSpPr>
        <p:spPr>
          <a:xfrm>
            <a:off x="7542947" y="5364268"/>
            <a:ext cx="2953125"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Primary US Print Compilation 1</a:t>
            </a:r>
            <a:endParaRPr lang="en-US" sz="1200" dirty="0"/>
          </a:p>
        </p:txBody>
      </p:sp>
      <p:pic>
        <p:nvPicPr>
          <p:cNvPr id="3" name="Picture 2">
            <a:extLst>
              <a:ext uri="{FF2B5EF4-FFF2-40B4-BE49-F238E27FC236}">
                <a16:creationId xmlns:a16="http://schemas.microsoft.com/office/drawing/2014/main" id="{58F66952-264B-2CE2-1D6E-E9743CB44823}"/>
              </a:ext>
            </a:extLst>
          </p:cNvPr>
          <p:cNvPicPr>
            <a:picLocks noChangeAspect="1"/>
          </p:cNvPicPr>
          <p:nvPr/>
        </p:nvPicPr>
        <p:blipFill>
          <a:blip r:embed="rId2"/>
          <a:stretch>
            <a:fillRect/>
          </a:stretch>
        </p:blipFill>
        <p:spPr>
          <a:xfrm>
            <a:off x="830968" y="1723666"/>
            <a:ext cx="5310623" cy="3518561"/>
          </a:xfrm>
          <a:prstGeom prst="rect">
            <a:avLst/>
          </a:prstGeom>
        </p:spPr>
      </p:pic>
      <p:pic>
        <p:nvPicPr>
          <p:cNvPr id="8" name="Picture 7">
            <a:extLst>
              <a:ext uri="{FF2B5EF4-FFF2-40B4-BE49-F238E27FC236}">
                <a16:creationId xmlns:a16="http://schemas.microsoft.com/office/drawing/2014/main" id="{F6F0BD70-53F7-DF21-1041-7896037CC5B6}"/>
              </a:ext>
            </a:extLst>
          </p:cNvPr>
          <p:cNvPicPr>
            <a:picLocks noChangeAspect="1"/>
          </p:cNvPicPr>
          <p:nvPr/>
        </p:nvPicPr>
        <p:blipFill>
          <a:blip r:embed="rId3"/>
          <a:stretch>
            <a:fillRect/>
          </a:stretch>
        </p:blipFill>
        <p:spPr>
          <a:xfrm>
            <a:off x="6287420" y="1707169"/>
            <a:ext cx="5464181" cy="3518560"/>
          </a:xfrm>
          <a:prstGeom prst="rect">
            <a:avLst/>
          </a:prstGeom>
        </p:spPr>
      </p:pic>
    </p:spTree>
    <p:extLst>
      <p:ext uri="{BB962C8B-B14F-4D97-AF65-F5344CB8AC3E}">
        <p14:creationId xmlns:p14="http://schemas.microsoft.com/office/powerpoint/2010/main" val="1168382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29</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 (Cont’d)</a:t>
            </a:r>
          </a:p>
        </p:txBody>
      </p:sp>
      <p:sp>
        <p:nvSpPr>
          <p:cNvPr id="10" name="TextBox 9">
            <a:extLst>
              <a:ext uri="{FF2B5EF4-FFF2-40B4-BE49-F238E27FC236}">
                <a16:creationId xmlns:a16="http://schemas.microsoft.com/office/drawing/2014/main" id="{CE176046-E143-3F6A-83EF-F676B030B0FE}"/>
              </a:ext>
            </a:extLst>
          </p:cNvPr>
          <p:cNvSpPr txBox="1"/>
          <p:nvPr/>
        </p:nvSpPr>
        <p:spPr>
          <a:xfrm>
            <a:off x="1396234" y="5431166"/>
            <a:ext cx="2953125"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Primary US Print Compilation 2</a:t>
            </a:r>
            <a:endParaRPr lang="en-US" sz="1200" dirty="0"/>
          </a:p>
        </p:txBody>
      </p:sp>
      <p:sp>
        <p:nvSpPr>
          <p:cNvPr id="12" name="TextBox 11">
            <a:extLst>
              <a:ext uri="{FF2B5EF4-FFF2-40B4-BE49-F238E27FC236}">
                <a16:creationId xmlns:a16="http://schemas.microsoft.com/office/drawing/2014/main" id="{E4B59463-D1A0-7246-AAAF-96BC8880C622}"/>
              </a:ext>
            </a:extLst>
          </p:cNvPr>
          <p:cNvSpPr txBox="1"/>
          <p:nvPr/>
        </p:nvSpPr>
        <p:spPr>
          <a:xfrm>
            <a:off x="7309216" y="5431166"/>
            <a:ext cx="2953125"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Primary US Print Compilation 3</a:t>
            </a:r>
            <a:endParaRPr lang="en-US" sz="1200" dirty="0"/>
          </a:p>
        </p:txBody>
      </p:sp>
      <p:pic>
        <p:nvPicPr>
          <p:cNvPr id="5" name="Picture 4">
            <a:extLst>
              <a:ext uri="{FF2B5EF4-FFF2-40B4-BE49-F238E27FC236}">
                <a16:creationId xmlns:a16="http://schemas.microsoft.com/office/drawing/2014/main" id="{3D92B3F8-3C6E-12BA-7E57-8C5DE0B329EC}"/>
              </a:ext>
            </a:extLst>
          </p:cNvPr>
          <p:cNvPicPr>
            <a:picLocks noChangeAspect="1"/>
          </p:cNvPicPr>
          <p:nvPr/>
        </p:nvPicPr>
        <p:blipFill>
          <a:blip r:embed="rId2"/>
          <a:stretch>
            <a:fillRect/>
          </a:stretch>
        </p:blipFill>
        <p:spPr>
          <a:xfrm>
            <a:off x="386501" y="1970202"/>
            <a:ext cx="4972593" cy="3337554"/>
          </a:xfrm>
          <a:prstGeom prst="rect">
            <a:avLst/>
          </a:prstGeom>
        </p:spPr>
      </p:pic>
      <p:pic>
        <p:nvPicPr>
          <p:cNvPr id="13" name="Picture 12">
            <a:extLst>
              <a:ext uri="{FF2B5EF4-FFF2-40B4-BE49-F238E27FC236}">
                <a16:creationId xmlns:a16="http://schemas.microsoft.com/office/drawing/2014/main" id="{DAFEFFB0-7E3B-265C-317B-90AD94AD9C20}"/>
              </a:ext>
            </a:extLst>
          </p:cNvPr>
          <p:cNvPicPr>
            <a:picLocks noChangeAspect="1"/>
          </p:cNvPicPr>
          <p:nvPr/>
        </p:nvPicPr>
        <p:blipFill>
          <a:blip r:embed="rId3"/>
          <a:stretch>
            <a:fillRect/>
          </a:stretch>
        </p:blipFill>
        <p:spPr>
          <a:xfrm>
            <a:off x="5643511" y="1828355"/>
            <a:ext cx="6284537" cy="3255969"/>
          </a:xfrm>
          <a:prstGeom prst="rect">
            <a:avLst/>
          </a:prstGeom>
        </p:spPr>
      </p:pic>
    </p:spTree>
    <p:extLst>
      <p:ext uri="{BB962C8B-B14F-4D97-AF65-F5344CB8AC3E}">
        <p14:creationId xmlns:p14="http://schemas.microsoft.com/office/powerpoint/2010/main" val="417401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30</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Print Creative (Cont’d)</a:t>
            </a:r>
          </a:p>
        </p:txBody>
      </p:sp>
      <p:sp>
        <p:nvSpPr>
          <p:cNvPr id="10" name="TextBox 9">
            <a:extLst>
              <a:ext uri="{FF2B5EF4-FFF2-40B4-BE49-F238E27FC236}">
                <a16:creationId xmlns:a16="http://schemas.microsoft.com/office/drawing/2014/main" id="{CE176046-E143-3F6A-83EF-F676B030B0FE}"/>
              </a:ext>
            </a:extLst>
          </p:cNvPr>
          <p:cNvSpPr txBox="1"/>
          <p:nvPr/>
        </p:nvSpPr>
        <p:spPr>
          <a:xfrm>
            <a:off x="4619437" y="5729455"/>
            <a:ext cx="2953125"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Primary US Print Compilation 4</a:t>
            </a:r>
            <a:endParaRPr lang="en-US" sz="1200" dirty="0"/>
          </a:p>
        </p:txBody>
      </p:sp>
      <p:pic>
        <p:nvPicPr>
          <p:cNvPr id="3" name="Picture 2">
            <a:extLst>
              <a:ext uri="{FF2B5EF4-FFF2-40B4-BE49-F238E27FC236}">
                <a16:creationId xmlns:a16="http://schemas.microsoft.com/office/drawing/2014/main" id="{A62BB3A6-C018-2EF5-268A-C92F1B5A0DD7}"/>
              </a:ext>
            </a:extLst>
          </p:cNvPr>
          <p:cNvPicPr>
            <a:picLocks noChangeAspect="1"/>
          </p:cNvPicPr>
          <p:nvPr/>
        </p:nvPicPr>
        <p:blipFill>
          <a:blip r:embed="rId2"/>
          <a:stretch>
            <a:fillRect/>
          </a:stretch>
        </p:blipFill>
        <p:spPr>
          <a:xfrm>
            <a:off x="2981527" y="1564849"/>
            <a:ext cx="6228946" cy="4139694"/>
          </a:xfrm>
          <a:prstGeom prst="rect">
            <a:avLst/>
          </a:prstGeom>
        </p:spPr>
      </p:pic>
    </p:spTree>
    <p:extLst>
      <p:ext uri="{BB962C8B-B14F-4D97-AF65-F5344CB8AC3E}">
        <p14:creationId xmlns:p14="http://schemas.microsoft.com/office/powerpoint/2010/main" val="1254182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4"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31</a:t>
            </a:fld>
            <a:endParaRPr altLang="en-US" dirty="0"/>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4107182086"/>
              </p:ext>
            </p:extLst>
          </p:nvPr>
        </p:nvGraphicFramePr>
        <p:xfrm>
          <a:off x="826416" y="1459590"/>
          <a:ext cx="10539167" cy="447312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785EDE5-89E2-46FC-A180-3B230FFA369E}"/>
              </a:ext>
            </a:extLst>
          </p:cNvPr>
          <p:cNvSpPr>
            <a:spLocks noGrp="1"/>
          </p:cNvSpPr>
          <p:nvPr>
            <p:ph type="title"/>
          </p:nvPr>
        </p:nvSpPr>
        <p:spPr>
          <a:effectLst/>
        </p:spPr>
        <p:txBody>
          <a:bodyPr>
            <a:normAutofit/>
          </a:bodyPr>
          <a:lstStyle/>
          <a:p>
            <a:r>
              <a:rPr lang="en-US" sz="3000" b="0" dirty="0">
                <a:ln w="6350">
                  <a:solidFill>
                    <a:schemeClr val="bg1"/>
                  </a:solidFill>
                </a:ln>
                <a:latin typeface="+mj-lt"/>
              </a:rPr>
              <a:t>Awareness of Individual Ads* - Print</a:t>
            </a:r>
          </a:p>
        </p:txBody>
      </p:sp>
      <p:sp>
        <p:nvSpPr>
          <p:cNvPr id="7" name="Text Box 6">
            <a:extLst>
              <a:ext uri="{FF2B5EF4-FFF2-40B4-BE49-F238E27FC236}">
                <a16:creationId xmlns:a16="http://schemas.microsoft.com/office/drawing/2014/main" id="{FE0B0165-A4EF-4B7D-B531-8DF4F0BADCB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9" name="Text Box 3">
            <a:extLst>
              <a:ext uri="{FF2B5EF4-FFF2-40B4-BE49-F238E27FC236}">
                <a16:creationId xmlns:a16="http://schemas.microsoft.com/office/drawing/2014/main" id="{C37B9A12-5C4C-7503-BBFA-3AE90D9EA42D}"/>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1746772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4"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32</a:t>
            </a:fld>
            <a:endParaRPr altLang="en-US" dirty="0"/>
          </a:p>
        </p:txBody>
      </p:sp>
      <p:graphicFrame>
        <p:nvGraphicFramePr>
          <p:cNvPr id="5" name="Content Placeholder 5"/>
          <p:cNvGraphicFramePr>
            <a:graphicFrameLocks noGrp="1"/>
          </p:cNvGraphicFramePr>
          <p:nvPr>
            <p:ph idx="1"/>
          </p:nvPr>
        </p:nvGraphicFramePr>
        <p:xfrm>
          <a:off x="826416" y="1367378"/>
          <a:ext cx="10539167" cy="447312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785EDE5-89E2-46FC-A180-3B230FFA369E}"/>
              </a:ext>
            </a:extLst>
          </p:cNvPr>
          <p:cNvSpPr>
            <a:spLocks noGrp="1"/>
          </p:cNvSpPr>
          <p:nvPr>
            <p:ph type="title"/>
          </p:nvPr>
        </p:nvSpPr>
        <p:spPr>
          <a:effectLst/>
        </p:spPr>
        <p:txBody>
          <a:bodyPr>
            <a:normAutofit/>
          </a:bodyPr>
          <a:lstStyle/>
          <a:p>
            <a:r>
              <a:rPr lang="en-US" sz="3000" b="0" dirty="0">
                <a:ln w="6350">
                  <a:solidFill>
                    <a:schemeClr val="bg1"/>
                  </a:solidFill>
                </a:ln>
                <a:latin typeface="+mj-lt"/>
              </a:rPr>
              <a:t>Awareness of Individual Ads* - Broadcast TV</a:t>
            </a:r>
          </a:p>
        </p:txBody>
      </p:sp>
      <p:sp>
        <p:nvSpPr>
          <p:cNvPr id="7" name="Text Box 6">
            <a:extLst>
              <a:ext uri="{FF2B5EF4-FFF2-40B4-BE49-F238E27FC236}">
                <a16:creationId xmlns:a16="http://schemas.microsoft.com/office/drawing/2014/main" id="{FE0B0165-A4EF-4B7D-B531-8DF4F0BADCB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9" name="Text Box 3">
            <a:extLst>
              <a:ext uri="{FF2B5EF4-FFF2-40B4-BE49-F238E27FC236}">
                <a16:creationId xmlns:a16="http://schemas.microsoft.com/office/drawing/2014/main" id="{4535C04D-93D2-DA14-7A15-3A2CA34E3D78}"/>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3783422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33</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Out-of-Home Creative</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254004" y="5336724"/>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CA OOH Compilation 1</a:t>
            </a:r>
            <a:endParaRPr lang="en-US" sz="1600" dirty="0"/>
          </a:p>
        </p:txBody>
      </p:sp>
      <p:pic>
        <p:nvPicPr>
          <p:cNvPr id="7" name="Picture 6">
            <a:extLst>
              <a:ext uri="{FF2B5EF4-FFF2-40B4-BE49-F238E27FC236}">
                <a16:creationId xmlns:a16="http://schemas.microsoft.com/office/drawing/2014/main" id="{9CF7FBFD-ED1F-4657-6B85-E028072134D4}"/>
              </a:ext>
            </a:extLst>
          </p:cNvPr>
          <p:cNvPicPr>
            <a:picLocks noChangeAspect="1"/>
          </p:cNvPicPr>
          <p:nvPr/>
        </p:nvPicPr>
        <p:blipFill>
          <a:blip r:embed="rId3"/>
          <a:stretch>
            <a:fillRect/>
          </a:stretch>
        </p:blipFill>
        <p:spPr>
          <a:xfrm>
            <a:off x="263952" y="1716442"/>
            <a:ext cx="6310584" cy="3233956"/>
          </a:xfrm>
          <a:prstGeom prst="rect">
            <a:avLst/>
          </a:prstGeom>
        </p:spPr>
      </p:pic>
      <p:pic>
        <p:nvPicPr>
          <p:cNvPr id="12" name="Picture 11">
            <a:extLst>
              <a:ext uri="{FF2B5EF4-FFF2-40B4-BE49-F238E27FC236}">
                <a16:creationId xmlns:a16="http://schemas.microsoft.com/office/drawing/2014/main" id="{EC96E7FC-8457-C5E7-7A44-0EC4D83C7EEF}"/>
              </a:ext>
            </a:extLst>
          </p:cNvPr>
          <p:cNvPicPr>
            <a:picLocks noChangeAspect="1"/>
          </p:cNvPicPr>
          <p:nvPr/>
        </p:nvPicPr>
        <p:blipFill>
          <a:blip r:embed="rId4"/>
          <a:stretch>
            <a:fillRect/>
          </a:stretch>
        </p:blipFill>
        <p:spPr>
          <a:xfrm>
            <a:off x="6409944" y="1404781"/>
            <a:ext cx="5518104" cy="3794784"/>
          </a:xfrm>
          <a:prstGeom prst="rect">
            <a:avLst/>
          </a:prstGeom>
        </p:spPr>
      </p:pic>
      <p:sp>
        <p:nvSpPr>
          <p:cNvPr id="13" name="TextBox 12">
            <a:extLst>
              <a:ext uri="{FF2B5EF4-FFF2-40B4-BE49-F238E27FC236}">
                <a16:creationId xmlns:a16="http://schemas.microsoft.com/office/drawing/2014/main" id="{D6E36B48-F51B-FB18-ABAA-ED8F25B82428}"/>
              </a:ext>
            </a:extLst>
          </p:cNvPr>
          <p:cNvSpPr txBox="1"/>
          <p:nvPr/>
        </p:nvSpPr>
        <p:spPr>
          <a:xfrm>
            <a:off x="8272460" y="5336724"/>
            <a:ext cx="2607894"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CA OOH Compilation 2</a:t>
            </a:r>
            <a:endParaRPr lang="en-US" sz="1600" dirty="0"/>
          </a:p>
        </p:txBody>
      </p:sp>
    </p:spTree>
    <p:extLst>
      <p:ext uri="{BB962C8B-B14F-4D97-AF65-F5344CB8AC3E}">
        <p14:creationId xmlns:p14="http://schemas.microsoft.com/office/powerpoint/2010/main" val="324599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34</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Out-of-Home Creative (Cont’d)</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815947" y="4720627"/>
            <a:ext cx="2367380"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SD OOH Billboard</a:t>
            </a:r>
            <a:endParaRPr lang="en-US" sz="1600" dirty="0"/>
          </a:p>
        </p:txBody>
      </p:sp>
      <p:sp>
        <p:nvSpPr>
          <p:cNvPr id="8" name="TextBox 7">
            <a:extLst>
              <a:ext uri="{FF2B5EF4-FFF2-40B4-BE49-F238E27FC236}">
                <a16:creationId xmlns:a16="http://schemas.microsoft.com/office/drawing/2014/main" id="{0093B7F6-D69C-4556-A43E-9CFF0E82CE70}"/>
              </a:ext>
            </a:extLst>
          </p:cNvPr>
          <p:cNvSpPr txBox="1"/>
          <p:nvPr/>
        </p:nvSpPr>
        <p:spPr>
          <a:xfrm>
            <a:off x="7867824" y="5885362"/>
            <a:ext cx="2367380"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IL OOH Bus Compilation</a:t>
            </a:r>
            <a:endParaRPr lang="en-US" sz="1600" dirty="0"/>
          </a:p>
        </p:txBody>
      </p:sp>
      <p:pic>
        <p:nvPicPr>
          <p:cNvPr id="3" name="Picture 2">
            <a:extLst>
              <a:ext uri="{FF2B5EF4-FFF2-40B4-BE49-F238E27FC236}">
                <a16:creationId xmlns:a16="http://schemas.microsoft.com/office/drawing/2014/main" id="{5BB0D37C-911A-ED56-765A-081EDEE9AA98}"/>
              </a:ext>
            </a:extLst>
          </p:cNvPr>
          <p:cNvPicPr>
            <a:picLocks noChangeAspect="1"/>
          </p:cNvPicPr>
          <p:nvPr/>
        </p:nvPicPr>
        <p:blipFill>
          <a:blip r:embed="rId2"/>
          <a:stretch>
            <a:fillRect/>
          </a:stretch>
        </p:blipFill>
        <p:spPr>
          <a:xfrm>
            <a:off x="562515" y="2488676"/>
            <a:ext cx="6874244" cy="2199538"/>
          </a:xfrm>
          <a:prstGeom prst="rect">
            <a:avLst/>
          </a:prstGeom>
        </p:spPr>
      </p:pic>
      <p:pic>
        <p:nvPicPr>
          <p:cNvPr id="16" name="Picture 15">
            <a:extLst>
              <a:ext uri="{FF2B5EF4-FFF2-40B4-BE49-F238E27FC236}">
                <a16:creationId xmlns:a16="http://schemas.microsoft.com/office/drawing/2014/main" id="{00F7D8CE-8447-001F-0548-0A0F411A670F}"/>
              </a:ext>
            </a:extLst>
          </p:cNvPr>
          <p:cNvPicPr>
            <a:picLocks noChangeAspect="1"/>
          </p:cNvPicPr>
          <p:nvPr/>
        </p:nvPicPr>
        <p:blipFill>
          <a:blip r:embed="rId3"/>
          <a:stretch>
            <a:fillRect/>
          </a:stretch>
        </p:blipFill>
        <p:spPr>
          <a:xfrm>
            <a:off x="7740828" y="1010913"/>
            <a:ext cx="2494376" cy="4928647"/>
          </a:xfrm>
          <a:prstGeom prst="rect">
            <a:avLst/>
          </a:prstGeom>
        </p:spPr>
      </p:pic>
    </p:spTree>
    <p:extLst>
      <p:ext uri="{BB962C8B-B14F-4D97-AF65-F5344CB8AC3E}">
        <p14:creationId xmlns:p14="http://schemas.microsoft.com/office/powerpoint/2010/main" val="4114482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35</a:t>
            </a:fld>
            <a:endParaRPr altLang="en-US" dirty="0"/>
          </a:p>
        </p:txBody>
      </p:sp>
      <p:sp>
        <p:nvSpPr>
          <p:cNvPr id="6" name="Title 5">
            <a:extLst>
              <a:ext uri="{FF2B5EF4-FFF2-40B4-BE49-F238E27FC236}">
                <a16:creationId xmlns:a16="http://schemas.microsoft.com/office/drawing/2014/main" id="{50B4899E-B342-4B63-9E3A-46EAC6BAE117}"/>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Out-of-Home Creative (Cont’d)</a:t>
            </a:r>
          </a:p>
        </p:txBody>
      </p:sp>
      <p:sp>
        <p:nvSpPr>
          <p:cNvPr id="11" name="TextBox 10">
            <a:extLst>
              <a:ext uri="{FF2B5EF4-FFF2-40B4-BE49-F238E27FC236}">
                <a16:creationId xmlns:a16="http://schemas.microsoft.com/office/drawing/2014/main" id="{6AC1740D-5C84-4E20-A06E-F4489EE15C4C}"/>
              </a:ext>
            </a:extLst>
          </p:cNvPr>
          <p:cNvSpPr txBox="1"/>
          <p:nvPr/>
        </p:nvSpPr>
        <p:spPr>
          <a:xfrm>
            <a:off x="2812630" y="5546808"/>
            <a:ext cx="2367380"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IL OOH Compilation</a:t>
            </a:r>
            <a:endParaRPr lang="en-US" sz="1400" dirty="0"/>
          </a:p>
        </p:txBody>
      </p:sp>
      <p:sp>
        <p:nvSpPr>
          <p:cNvPr id="8" name="TextBox 7">
            <a:extLst>
              <a:ext uri="{FF2B5EF4-FFF2-40B4-BE49-F238E27FC236}">
                <a16:creationId xmlns:a16="http://schemas.microsoft.com/office/drawing/2014/main" id="{0093B7F6-D69C-4556-A43E-9CFF0E82CE70}"/>
              </a:ext>
            </a:extLst>
          </p:cNvPr>
          <p:cNvSpPr txBox="1"/>
          <p:nvPr/>
        </p:nvSpPr>
        <p:spPr>
          <a:xfrm>
            <a:off x="7867824" y="5885362"/>
            <a:ext cx="2367380" cy="338554"/>
          </a:xfrm>
          <a:prstGeom prst="rect">
            <a:avLst/>
          </a:prstGeom>
          <a:noFill/>
        </p:spPr>
        <p:txBody>
          <a:bodyPr wrap="square" rtlCol="0">
            <a:spAutoFit/>
          </a:bodyPr>
          <a:lstStyle/>
          <a:p>
            <a:pPr algn="ctr"/>
            <a:r>
              <a:rPr lang="en-US" sz="1600" dirty="0">
                <a:effectLst/>
                <a:latin typeface="Calibri" panose="020F0502020204030204" pitchFamily="34" charset="0"/>
                <a:ea typeface="Times New Roman" panose="02020603050405020304" pitchFamily="18" charset="0"/>
              </a:rPr>
              <a:t>MN OOH Compilation</a:t>
            </a:r>
            <a:endParaRPr lang="en-US" sz="1400" dirty="0"/>
          </a:p>
        </p:txBody>
      </p:sp>
      <p:pic>
        <p:nvPicPr>
          <p:cNvPr id="5" name="Picture 4">
            <a:extLst>
              <a:ext uri="{FF2B5EF4-FFF2-40B4-BE49-F238E27FC236}">
                <a16:creationId xmlns:a16="http://schemas.microsoft.com/office/drawing/2014/main" id="{A1DF38D4-7B9B-BCC7-AEDE-55A1BAC662B0}"/>
              </a:ext>
            </a:extLst>
          </p:cNvPr>
          <p:cNvPicPr>
            <a:picLocks noChangeAspect="1"/>
          </p:cNvPicPr>
          <p:nvPr/>
        </p:nvPicPr>
        <p:blipFill>
          <a:blip r:embed="rId2"/>
          <a:stretch>
            <a:fillRect/>
          </a:stretch>
        </p:blipFill>
        <p:spPr>
          <a:xfrm>
            <a:off x="1205397" y="1595847"/>
            <a:ext cx="5581846" cy="3967964"/>
          </a:xfrm>
          <a:prstGeom prst="rect">
            <a:avLst/>
          </a:prstGeom>
        </p:spPr>
      </p:pic>
      <p:pic>
        <p:nvPicPr>
          <p:cNvPr id="13" name="Picture 12">
            <a:extLst>
              <a:ext uri="{FF2B5EF4-FFF2-40B4-BE49-F238E27FC236}">
                <a16:creationId xmlns:a16="http://schemas.microsoft.com/office/drawing/2014/main" id="{52E3FDA2-9D53-95FF-9614-280EBF281FE6}"/>
              </a:ext>
            </a:extLst>
          </p:cNvPr>
          <p:cNvPicPr>
            <a:picLocks noChangeAspect="1"/>
          </p:cNvPicPr>
          <p:nvPr/>
        </p:nvPicPr>
        <p:blipFill>
          <a:blip r:embed="rId3"/>
          <a:stretch>
            <a:fillRect/>
          </a:stretch>
        </p:blipFill>
        <p:spPr>
          <a:xfrm>
            <a:off x="7759897" y="1041680"/>
            <a:ext cx="2474058" cy="4925487"/>
          </a:xfrm>
          <a:prstGeom prst="rect">
            <a:avLst/>
          </a:prstGeom>
        </p:spPr>
      </p:pic>
    </p:spTree>
    <p:extLst>
      <p:ext uri="{BB962C8B-B14F-4D97-AF65-F5344CB8AC3E}">
        <p14:creationId xmlns:p14="http://schemas.microsoft.com/office/powerpoint/2010/main" val="2734814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4"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36</a:t>
            </a:fld>
            <a:endParaRPr altLang="en-US" dirty="0"/>
          </a:p>
        </p:txBody>
      </p:sp>
      <p:graphicFrame>
        <p:nvGraphicFramePr>
          <p:cNvPr id="5" name="Content Placeholder 5"/>
          <p:cNvGraphicFramePr>
            <a:graphicFrameLocks noGrp="1"/>
          </p:cNvGraphicFramePr>
          <p:nvPr>
            <p:ph idx="1"/>
          </p:nvPr>
        </p:nvGraphicFramePr>
        <p:xfrm>
          <a:off x="829559" y="1294998"/>
          <a:ext cx="10539167" cy="447312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C785EDE5-89E2-46FC-A180-3B230FFA369E}"/>
              </a:ext>
            </a:extLst>
          </p:cNvPr>
          <p:cNvSpPr>
            <a:spLocks noGrp="1"/>
          </p:cNvSpPr>
          <p:nvPr>
            <p:ph type="title"/>
          </p:nvPr>
        </p:nvSpPr>
        <p:spPr>
          <a:effectLst/>
        </p:spPr>
        <p:txBody>
          <a:bodyPr>
            <a:normAutofit/>
          </a:bodyPr>
          <a:lstStyle/>
          <a:p>
            <a:r>
              <a:rPr lang="en-US" sz="3000" b="0" dirty="0">
                <a:ln w="6350">
                  <a:solidFill>
                    <a:schemeClr val="bg1"/>
                  </a:solidFill>
                </a:ln>
                <a:latin typeface="+mj-lt"/>
              </a:rPr>
              <a:t>Awareness of Individual Ads* - Out-of-Home</a:t>
            </a:r>
          </a:p>
        </p:txBody>
      </p:sp>
      <p:sp>
        <p:nvSpPr>
          <p:cNvPr id="7" name="Text Box 6">
            <a:extLst>
              <a:ext uri="{FF2B5EF4-FFF2-40B4-BE49-F238E27FC236}">
                <a16:creationId xmlns:a16="http://schemas.microsoft.com/office/drawing/2014/main" id="{FE0B0165-A4EF-4B7D-B531-8DF4F0BADCB8}"/>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9" name="Text Box 3">
            <a:extLst>
              <a:ext uri="{FF2B5EF4-FFF2-40B4-BE49-F238E27FC236}">
                <a16:creationId xmlns:a16="http://schemas.microsoft.com/office/drawing/2014/main" id="{E448B4E9-C546-8BDD-EA57-10945C934A71}"/>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188370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6395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37</a:t>
            </a:fld>
            <a:endParaRPr altLang="en-US" dirty="0"/>
          </a:p>
        </p:txBody>
      </p:sp>
      <p:graphicFrame>
        <p:nvGraphicFramePr>
          <p:cNvPr id="5" name="Content Placeholder 5"/>
          <p:cNvGraphicFramePr>
            <a:graphicFrameLocks noGrp="1"/>
          </p:cNvGraphicFramePr>
          <p:nvPr>
            <p:ph idx="1"/>
          </p:nvPr>
        </p:nvGraphicFramePr>
        <p:xfrm>
          <a:off x="1128888" y="1360714"/>
          <a:ext cx="9843912" cy="4668986"/>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a:extLst>
              <a:ext uri="{FF2B5EF4-FFF2-40B4-BE49-F238E27FC236}">
                <a16:creationId xmlns:a16="http://schemas.microsoft.com/office/drawing/2014/main" id="{BB749423-1C9A-47A9-9503-36EBC0BE3466}"/>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Awareness of Individual Ads* - Social Media</a:t>
            </a:r>
          </a:p>
        </p:txBody>
      </p:sp>
      <p:sp>
        <p:nvSpPr>
          <p:cNvPr id="7" name="Text Box 6">
            <a:extLst>
              <a:ext uri="{FF2B5EF4-FFF2-40B4-BE49-F238E27FC236}">
                <a16:creationId xmlns:a16="http://schemas.microsoft.com/office/drawing/2014/main" id="{09BC0BC1-F084-4920-976F-609D299CEADD}"/>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
        <p:nvSpPr>
          <p:cNvPr id="9" name="Text Box 3">
            <a:extLst>
              <a:ext uri="{FF2B5EF4-FFF2-40B4-BE49-F238E27FC236}">
                <a16:creationId xmlns:a16="http://schemas.microsoft.com/office/drawing/2014/main" id="{B3008FE8-5C04-4AD6-1BEE-6098DAF4C22B}"/>
              </a:ext>
            </a:extLst>
          </p:cNvPr>
          <p:cNvSpPr txBox="1">
            <a:spLocks noChangeArrowheads="1"/>
          </p:cNvSpPr>
          <p:nvPr/>
        </p:nvSpPr>
        <p:spPr bwMode="auto">
          <a:xfrm>
            <a:off x="1003997" y="6218933"/>
            <a:ext cx="2241863" cy="271853"/>
          </a:xfrm>
          <a:prstGeom prst="rect">
            <a:avLst/>
          </a:prstGeom>
          <a:noFill/>
          <a:ln w="12700">
            <a:noFill/>
            <a:miter lim="800000"/>
            <a:headEnd/>
            <a:tailEnd/>
          </a:ln>
        </p:spPr>
        <p:txBody>
          <a:bodyPr wrap="none" lIns="86344" tIns="43172" rIns="86344" bIns="43172">
            <a:spAutoFit/>
          </a:bodyPr>
          <a:lstStyle/>
          <a:p>
            <a:pPr defTabSz="863600"/>
            <a:r>
              <a:rPr lang="en-US" sz="1200" dirty="0">
                <a:solidFill>
                  <a:schemeClr val="tx1">
                    <a:lumMod val="85000"/>
                    <a:lumOff val="15000"/>
                  </a:schemeClr>
                </a:solidFill>
                <a:latin typeface="+mj-lt"/>
              </a:rPr>
              <a:t>*Based on markets where shown</a:t>
            </a:r>
          </a:p>
        </p:txBody>
      </p:sp>
    </p:spTree>
    <p:extLst>
      <p:ext uri="{BB962C8B-B14F-4D97-AF65-F5344CB8AC3E}">
        <p14:creationId xmlns:p14="http://schemas.microsoft.com/office/powerpoint/2010/main" val="1968200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0F850-81F1-4202-9BBC-4A37FB67B272}"/>
              </a:ext>
            </a:extLst>
          </p:cNvPr>
          <p:cNvSpPr txBox="1">
            <a:spLocks/>
          </p:cNvSpPr>
          <p:nvPr/>
        </p:nvSpPr>
        <p:spPr>
          <a:xfrm>
            <a:off x="7449908" y="3717284"/>
            <a:ext cx="3724343" cy="1015659"/>
          </a:xfrm>
          <a:prstGeom prst="rect">
            <a:avLst/>
          </a:prstGeom>
        </p:spPr>
        <p:txBody>
          <a:bodyPr vert="horz" lIns="91440" tIns="45720" rIns="91440" bIns="45720" rtlCol="0" anchor="ctr">
            <a:noAutofit/>
          </a:bodyPr>
          <a:lstStyle>
            <a:lvl1pPr algn="l" defTabSz="457200" rtl="0" eaLnBrk="1" latinLnBrk="0" hangingPunct="1">
              <a:spcBef>
                <a:spcPct val="0"/>
              </a:spcBef>
              <a:buNone/>
              <a:defRPr lang="en-US" sz="2800" kern="1200" baseline="0" dirty="0">
                <a:ln w="6350">
                  <a:solidFill>
                    <a:schemeClr val="tx1"/>
                  </a:solidFill>
                </a:ln>
                <a:solidFill>
                  <a:schemeClr val="bg1"/>
                </a:solidFill>
                <a:effectLst>
                  <a:outerShdw blurRad="38100" dist="38100" dir="2700000" algn="tl">
                    <a:srgbClr val="000000">
                      <a:alpha val="43137"/>
                    </a:srgbClr>
                  </a:outerShdw>
                </a:effectLst>
                <a:latin typeface="Arial"/>
                <a:ea typeface="+mj-ea"/>
                <a:cs typeface="Arial"/>
              </a:defRPr>
            </a:lvl1pPr>
          </a:lstStyle>
          <a:p>
            <a:pPr algn="ctr"/>
            <a:r>
              <a:rPr lang="en-US" sz="3600" b="1" dirty="0">
                <a:ln w="6350">
                  <a:noFill/>
                </a:ln>
                <a:solidFill>
                  <a:srgbClr val="005C97"/>
                </a:solidFill>
                <a:effectLst/>
                <a:latin typeface="+mj-lt"/>
              </a:rPr>
              <a:t>Media </a:t>
            </a:r>
          </a:p>
          <a:p>
            <a:pPr algn="ctr"/>
            <a:r>
              <a:rPr lang="en-US" sz="3600" b="1" dirty="0">
                <a:ln w="6350">
                  <a:noFill/>
                </a:ln>
                <a:solidFill>
                  <a:srgbClr val="005C97"/>
                </a:solidFill>
                <a:effectLst/>
                <a:latin typeface="+mj-lt"/>
              </a:rPr>
              <a:t>Diagnostics</a:t>
            </a:r>
          </a:p>
        </p:txBody>
      </p:sp>
      <p:pic>
        <p:nvPicPr>
          <p:cNvPr id="4" name="Picture 3" descr="Logo&#10;&#10;Description automatically generated with medium confidence">
            <a:extLst>
              <a:ext uri="{FF2B5EF4-FFF2-40B4-BE49-F238E27FC236}">
                <a16:creationId xmlns:a16="http://schemas.microsoft.com/office/drawing/2014/main" id="{AFF88465-95FF-E8CA-81A2-D44355ED66DE}"/>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1542469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Advertising Awareness</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For the markets included in this study, there were an estimated 275 million ad exposures over the campaign period.</a:t>
            </a:r>
          </a:p>
          <a:p>
            <a:pPr lvl="0">
              <a:spcAft>
                <a:spcPts val="300"/>
              </a:spcAft>
            </a:pPr>
            <a:r>
              <a:rPr lang="en-US" dirty="0">
                <a:latin typeface="Calibri" panose="020F0502020204030204" pitchFamily="34" charset="0"/>
                <a:cs typeface="Calibri" panose="020F0502020204030204" pitchFamily="34" charset="0"/>
              </a:rPr>
              <a:t>The average frequency of recall by medium follows a similar, but not exact, pattern as awareness levels. Digital ads (128 million exposures) showed the highest frequency of recall, followed by sponsorship (43 million exposures), broadcast radio (28 million exposures), broadcast television (24 million exposures), and print (23 million exposures) ads. OOH (17 million exposures) and social media (13 million exposures) have the lowest frequency of recall.</a:t>
            </a:r>
          </a:p>
          <a:p>
            <a:pPr>
              <a:spcBef>
                <a:spcPts val="600"/>
              </a:spcBef>
              <a:spcAft>
                <a:spcPts val="0"/>
              </a:spcAft>
            </a:pPr>
            <a:endParaRPr lang="en-US" dirty="0">
              <a:latin typeface="Calibri" panose="020F0502020204030204" pitchFamily="34" charset="0"/>
              <a:cs typeface="Calibri" panose="020F0502020204030204" pitchFamily="34" charset="0"/>
            </a:endParaRPr>
          </a:p>
          <a:p>
            <a:pPr>
              <a:spcBef>
                <a:spcPts val="600"/>
              </a:spcBef>
              <a:spcAft>
                <a:spcPts val="0"/>
              </a:spcAft>
            </a:pPr>
            <a:endParaRPr lang="en-US" sz="1800" dirty="0">
              <a:solidFill>
                <a:schemeClr val="tx1">
                  <a:lumMod val="85000"/>
                  <a:lumOff val="15000"/>
                </a:schemeClr>
              </a:solidFill>
              <a:latin typeface="+mj-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39</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1936705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Advertising Awareness (Cont’d)</a:t>
            </a: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Calibri" panose="020F0502020204030204" pitchFamily="34" charset="0"/>
                <a:cs typeface="Calibri" panose="020F0502020204030204" pitchFamily="34" charset="0"/>
              </a:rPr>
              <a:t>When we relate the number of ad exposures recalled to the specific amount of money spent on the ads by medium, we see that:</a:t>
            </a:r>
          </a:p>
          <a:p>
            <a:pPr lvl="1">
              <a:spcAft>
                <a:spcPts val="300"/>
              </a:spcAft>
            </a:pPr>
            <a:r>
              <a:rPr lang="en-US" sz="1800" dirty="0">
                <a:latin typeface="Calibri" panose="020F0502020204030204" pitchFamily="34" charset="0"/>
                <a:cs typeface="Calibri" panose="020F0502020204030204" pitchFamily="34" charset="0"/>
              </a:rPr>
              <a:t>Broadcast radio ads constituted the most efficient medium in terms of generating recall per dollar spent, at less than $1 per thousand of exposures recalled, followed by social media ads at $4 per thousand of exposures recalled and sponsorship ads at $9 per thousand of exposures recalled.</a:t>
            </a:r>
          </a:p>
          <a:p>
            <a:pPr lvl="1">
              <a:spcAft>
                <a:spcPts val="300"/>
              </a:spcAft>
            </a:pPr>
            <a:r>
              <a:rPr lang="en-US" sz="1800" dirty="0">
                <a:latin typeface="Calibri" panose="020F0502020204030204" pitchFamily="34" charset="0"/>
                <a:cs typeface="Calibri" panose="020F0502020204030204" pitchFamily="34" charset="0"/>
              </a:rPr>
              <a:t>Digital ads had a $20 per thousand of exposures recalled, while print ads generated a $31 per thousand of exposures recalled and OOH ads $55 per thousand of exposures recalled.</a:t>
            </a:r>
          </a:p>
          <a:p>
            <a:pPr lvl="1">
              <a:spcAft>
                <a:spcPts val="300"/>
              </a:spcAft>
            </a:pPr>
            <a:r>
              <a:rPr lang="en-US" sz="1800" dirty="0">
                <a:latin typeface="Calibri" panose="020F0502020204030204" pitchFamily="34" charset="0"/>
                <a:cs typeface="Calibri" panose="020F0502020204030204" pitchFamily="34" charset="0"/>
              </a:rPr>
              <a:t>Broadcast television was the least efficient at generating recall ($107 per thousand exposures recalled). However, given the cost of advertising in this medium, this is both expected and within the normal range for this category.</a:t>
            </a:r>
          </a:p>
          <a:p>
            <a:pPr lvl="0">
              <a:spcAft>
                <a:spcPts val="300"/>
              </a:spcAft>
            </a:pPr>
            <a:r>
              <a:rPr lang="en-US" dirty="0">
                <a:latin typeface="Calibri" panose="020F0502020204030204" pitchFamily="34" charset="0"/>
                <a:cs typeface="Calibri" panose="020F0502020204030204" pitchFamily="34" charset="0"/>
              </a:rPr>
              <a:t>The average cost per thousand exposures recalled was $26.</a:t>
            </a:r>
          </a:p>
          <a:p>
            <a:pPr>
              <a:spcBef>
                <a:spcPts val="600"/>
              </a:spcBef>
              <a:spcAft>
                <a:spcPts val="0"/>
              </a:spcAft>
            </a:pPr>
            <a:endParaRPr lang="en-US" dirty="0">
              <a:latin typeface="Calibri" panose="020F0502020204030204" pitchFamily="34" charset="0"/>
              <a:cs typeface="Calibri" panose="020F0502020204030204" pitchFamily="34" charset="0"/>
            </a:endParaRPr>
          </a:p>
          <a:p>
            <a:pPr>
              <a:spcBef>
                <a:spcPts val="600"/>
              </a:spcBef>
              <a:spcAft>
                <a:spcPts val="0"/>
              </a:spcAft>
            </a:pPr>
            <a:endParaRPr lang="en-US" sz="1800" dirty="0">
              <a:solidFill>
                <a:schemeClr val="tx1">
                  <a:lumMod val="85000"/>
                  <a:lumOff val="15000"/>
                </a:schemeClr>
              </a:solidFill>
              <a:latin typeface="+mj-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5E9FE7A-5BCD-4799-8143-46D1F995E30B}" type="slidenum">
              <a:rPr kumimoji="0" lang="en-US" altLang="en-US" sz="1000" b="0" i="0" u="none" strike="noStrike" kern="1200" cap="none" spc="0" normalizeH="0" baseline="0" noProof="0" smtClean="0">
                <a:ln>
                  <a:noFill/>
                </a:ln>
                <a:solidFill>
                  <a:srgbClr val="005C97"/>
                </a:solidFill>
                <a:effectLst/>
                <a:uLnTx/>
                <a:uFillTx/>
                <a:latin typeface="Clarendon BT"/>
                <a:ea typeface="+mn-ea"/>
                <a:cs typeface="Clarendon BT"/>
              </a:rPr>
              <a:pPr marL="0" marR="0" lvl="0" indent="0" algn="ctr" defTabSz="457200" rtl="0" eaLnBrk="1" fontAlgn="auto" latinLnBrk="0" hangingPunct="1">
                <a:lnSpc>
                  <a:spcPct val="100000"/>
                </a:lnSpc>
                <a:spcBef>
                  <a:spcPts val="0"/>
                </a:spcBef>
                <a:spcAft>
                  <a:spcPts val="0"/>
                </a:spcAft>
                <a:buClrTx/>
                <a:buSzTx/>
                <a:buFontTx/>
                <a:buNone/>
                <a:tabLst/>
                <a:defRPr/>
              </a:pPr>
              <a:t>40</a:t>
            </a:fld>
            <a:endParaRPr kumimoji="0" lang="en-US" altLang="en-US" sz="1000" b="0" i="0" u="none" strike="noStrike" kern="1200" cap="none" spc="0" normalizeH="0" baseline="0" noProof="0" dirty="0">
              <a:ln>
                <a:noFill/>
              </a:ln>
              <a:solidFill>
                <a:srgbClr val="005C97"/>
              </a:solidFill>
              <a:effectLst/>
              <a:uLnTx/>
              <a:uFillTx/>
              <a:latin typeface="Clarendon BT"/>
              <a:ea typeface="+mn-ea"/>
              <a:cs typeface="Clarendon BT"/>
            </a:endParaRPr>
          </a:p>
        </p:txBody>
      </p:sp>
    </p:spTree>
    <p:extLst>
      <p:ext uri="{BB962C8B-B14F-4D97-AF65-F5344CB8AC3E}">
        <p14:creationId xmlns:p14="http://schemas.microsoft.com/office/powerpoint/2010/main" val="3520859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nvGraphicFramePr>
        <p:xfrm>
          <a:off x="931015" y="1465489"/>
          <a:ext cx="10761589" cy="467279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Box 4"/>
          <p:cNvSpPr txBox="1">
            <a:spLocks noChangeArrowheads="1"/>
          </p:cNvSpPr>
          <p:nvPr/>
        </p:nvSpPr>
        <p:spPr bwMode="auto">
          <a:xfrm>
            <a:off x="1128888" y="6225287"/>
            <a:ext cx="6403220" cy="271859"/>
          </a:xfrm>
          <a:prstGeom prst="rect">
            <a:avLst/>
          </a:prstGeom>
          <a:noFill/>
          <a:ln w="12700">
            <a:noFill/>
            <a:miter lim="800000"/>
            <a:headEnd/>
            <a:tailEnd/>
          </a:ln>
          <a:effectLst/>
        </p:spPr>
        <p:txBody>
          <a:bodyPr wrap="square" lIns="86350" tIns="43175" rIns="86350" bIns="43175">
            <a:spAutoFit/>
          </a:bodyPr>
          <a:lstStyle/>
          <a:p>
            <a:pPr defTabSz="863600"/>
            <a:r>
              <a:rPr lang="en-US" sz="1200" dirty="0">
                <a:solidFill>
                  <a:schemeClr val="tx1">
                    <a:lumMod val="85000"/>
                    <a:lumOff val="15000"/>
                  </a:schemeClr>
                </a:solidFill>
                <a:latin typeface="+mj-lt"/>
              </a:rPr>
              <a:t>*Incidence of awareness x population aware x mean frequency recalled</a:t>
            </a:r>
          </a:p>
        </p:txBody>
      </p:sp>
      <p:sp>
        <p:nvSpPr>
          <p:cNvPr id="4" name="Slide Number Placeholder 3"/>
          <p:cNvSpPr>
            <a:spLocks noGrp="1"/>
          </p:cNvSpPr>
          <p:nvPr>
            <p:ph type="sldNum" sz="quarter" idx="4"/>
          </p:nvPr>
        </p:nvSpPr>
        <p:spPr>
          <a:xfrm>
            <a:off x="301662"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41</a:t>
            </a:fld>
            <a:endParaRPr altLang="en-US" dirty="0"/>
          </a:p>
        </p:txBody>
      </p:sp>
      <p:sp>
        <p:nvSpPr>
          <p:cNvPr id="12" name="TextBox 1"/>
          <p:cNvSpPr txBox="1"/>
          <p:nvPr/>
        </p:nvSpPr>
        <p:spPr>
          <a:xfrm>
            <a:off x="4761772" y="1242554"/>
            <a:ext cx="3100077" cy="445870"/>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a:solidFill>
                  <a:schemeClr val="tx1">
                    <a:lumMod val="85000"/>
                    <a:lumOff val="15000"/>
                  </a:schemeClr>
                </a:solidFill>
                <a:latin typeface="+mj-lt"/>
                <a:ea typeface="Arial" charset="0"/>
                <a:cs typeface="Arial" charset="0"/>
              </a:rPr>
              <a:t>Total Exposures = 275 Million </a:t>
            </a:r>
          </a:p>
        </p:txBody>
      </p:sp>
      <p:sp>
        <p:nvSpPr>
          <p:cNvPr id="5" name="Title 4">
            <a:extLst>
              <a:ext uri="{FF2B5EF4-FFF2-40B4-BE49-F238E27FC236}">
                <a16:creationId xmlns:a16="http://schemas.microsoft.com/office/drawing/2014/main" id="{F9B6B044-A70D-4CBB-92EF-83829BB4E25D}"/>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Total Exposures Recalled by Medium</a:t>
            </a:r>
          </a:p>
        </p:txBody>
      </p:sp>
    </p:spTree>
    <p:extLst>
      <p:ext uri="{BB962C8B-B14F-4D97-AF65-F5344CB8AC3E}">
        <p14:creationId xmlns:p14="http://schemas.microsoft.com/office/powerpoint/2010/main" val="1319730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301659"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42</a:t>
            </a:fld>
            <a:endParaRPr altLang="en-US" dirty="0"/>
          </a:p>
        </p:txBody>
      </p:sp>
      <p:graphicFrame>
        <p:nvGraphicFramePr>
          <p:cNvPr id="6" name="Content Placeholder 4"/>
          <p:cNvGraphicFramePr>
            <a:graphicFrameLocks/>
          </p:cNvGraphicFramePr>
          <p:nvPr/>
        </p:nvGraphicFramePr>
        <p:xfrm>
          <a:off x="1128888" y="1837252"/>
          <a:ext cx="9862766" cy="417671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1"/>
          <p:cNvSpPr txBox="1"/>
          <p:nvPr/>
        </p:nvSpPr>
        <p:spPr>
          <a:xfrm>
            <a:off x="4330573" y="1243977"/>
            <a:ext cx="3530853" cy="445870"/>
          </a:xfrm>
          <a:prstGeom prst="rect">
            <a:avLst/>
          </a:prstGeom>
          <a:noFill/>
          <a:ln w="63500">
            <a:solidFill>
              <a:schemeClr val="bg1"/>
            </a:solid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a:solidFill>
                  <a:schemeClr val="tx1">
                    <a:lumMod val="85000"/>
                    <a:lumOff val="15000"/>
                  </a:schemeClr>
                </a:solidFill>
                <a:latin typeface="+mj-lt"/>
                <a:ea typeface="Arial" charset="0"/>
                <a:cs typeface="Arial" charset="0"/>
              </a:rPr>
              <a:t>Total Exposures = 275 Million</a:t>
            </a:r>
          </a:p>
        </p:txBody>
      </p:sp>
      <p:sp>
        <p:nvSpPr>
          <p:cNvPr id="5" name="Title 4">
            <a:extLst>
              <a:ext uri="{FF2B5EF4-FFF2-40B4-BE49-F238E27FC236}">
                <a16:creationId xmlns:a16="http://schemas.microsoft.com/office/drawing/2014/main" id="{C763A634-C26E-4D7D-B5B5-A6E300FA173F}"/>
              </a:ext>
            </a:extLst>
          </p:cNvPr>
          <p:cNvSpPr>
            <a:spLocks noGrp="1"/>
          </p:cNvSpPr>
          <p:nvPr>
            <p:ph type="title"/>
          </p:nvPr>
        </p:nvSpPr>
        <p:spPr>
          <a:effectLst/>
        </p:spPr>
        <p:txBody>
          <a:bodyPr>
            <a:normAutofit/>
          </a:bodyPr>
          <a:lstStyle/>
          <a:p>
            <a:r>
              <a:rPr lang="en-US" sz="3000" b="0" dirty="0">
                <a:ln w="6350">
                  <a:solidFill>
                    <a:schemeClr val="bg1"/>
                  </a:solidFill>
                </a:ln>
                <a:effectLst/>
                <a:latin typeface="+mj-lt"/>
              </a:rPr>
              <a:t>Cost per Thousand Exposures Recalled by Medium</a:t>
            </a:r>
          </a:p>
        </p:txBody>
      </p:sp>
      <p:graphicFrame>
        <p:nvGraphicFramePr>
          <p:cNvPr id="9" name="Table 2">
            <a:extLst>
              <a:ext uri="{FF2B5EF4-FFF2-40B4-BE49-F238E27FC236}">
                <a16:creationId xmlns:a16="http://schemas.microsoft.com/office/drawing/2014/main" id="{20685D67-92F5-4A7A-B27D-1752F1D6E847}"/>
              </a:ext>
            </a:extLst>
          </p:cNvPr>
          <p:cNvGraphicFramePr>
            <a:graphicFrameLocks noGrp="1"/>
          </p:cNvGraphicFramePr>
          <p:nvPr/>
        </p:nvGraphicFramePr>
        <p:xfrm>
          <a:off x="9037675" y="1608170"/>
          <a:ext cx="2474193" cy="2438400"/>
        </p:xfrm>
        <a:graphic>
          <a:graphicData uri="http://schemas.openxmlformats.org/drawingml/2006/table">
            <a:tbl>
              <a:tblPr firstRow="1" bandRow="1">
                <a:tableStyleId>{2D5ABB26-0587-4C30-8999-92F81FD0307C}</a:tableStyleId>
              </a:tblPr>
              <a:tblGrid>
                <a:gridCol w="1411679">
                  <a:extLst>
                    <a:ext uri="{9D8B030D-6E8A-4147-A177-3AD203B41FA5}">
                      <a16:colId xmlns:a16="http://schemas.microsoft.com/office/drawing/2014/main" val="2697186203"/>
                    </a:ext>
                  </a:extLst>
                </a:gridCol>
                <a:gridCol w="1062514">
                  <a:extLst>
                    <a:ext uri="{9D8B030D-6E8A-4147-A177-3AD203B41FA5}">
                      <a16:colId xmlns:a16="http://schemas.microsoft.com/office/drawing/2014/main" val="1485721015"/>
                    </a:ext>
                  </a:extLst>
                </a:gridCol>
              </a:tblGrid>
              <a:tr h="290472">
                <a:tc>
                  <a:txBody>
                    <a:bodyPr/>
                    <a:lstStyle/>
                    <a:p>
                      <a:r>
                        <a:rPr lang="en-US" sz="1400" b="1" dirty="0">
                          <a:solidFill>
                            <a:schemeClr val="tx1">
                              <a:lumMod val="85000"/>
                              <a:lumOff val="15000"/>
                            </a:schemeClr>
                          </a:solidFill>
                          <a:latin typeface="+mj-lt"/>
                        </a:rPr>
                        <a:t>Digital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ctr"/>
                      <a:r>
                        <a:rPr lang="en-US" sz="1400" b="1" i="0" u="none" strike="noStrike" dirty="0">
                          <a:solidFill>
                            <a:schemeClr val="tx1">
                              <a:lumMod val="85000"/>
                              <a:lumOff val="15000"/>
                            </a:schemeClr>
                          </a:solidFill>
                          <a:effectLst/>
                          <a:latin typeface="+mj-lt"/>
                        </a:rPr>
                        <a:t>$2,525,136</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81804756"/>
                  </a:ext>
                </a:extLst>
              </a:tr>
              <a:tr h="274320">
                <a:tc>
                  <a:txBody>
                    <a:bodyPr/>
                    <a:lstStyle/>
                    <a:p>
                      <a:r>
                        <a:rPr lang="en-US" sz="1400" b="1" dirty="0">
                          <a:solidFill>
                            <a:schemeClr val="tx1">
                              <a:lumMod val="85000"/>
                              <a:lumOff val="15000"/>
                            </a:schemeClr>
                          </a:solidFill>
                          <a:latin typeface="+mj-lt"/>
                        </a:rPr>
                        <a:t>Broadcast TV</a:t>
                      </a:r>
                    </a:p>
                  </a:txBody>
                  <a:tcPr>
                    <a:lnL w="12700" cap="flat" cmpd="sng" algn="ctr">
                      <a:solidFill>
                        <a:schemeClr val="tx1"/>
                      </a:solidFill>
                      <a:prstDash val="solid"/>
                      <a:round/>
                      <a:headEnd type="none" w="med" len="med"/>
                      <a:tailEnd type="none" w="med" len="med"/>
                    </a:lnL>
                  </a:tcPr>
                </a:tc>
                <a:tc>
                  <a:txBody>
                    <a:bodyPr/>
                    <a:lstStyle/>
                    <a:p>
                      <a:pPr algn="l" fontAlgn="ctr"/>
                      <a:r>
                        <a:rPr lang="en-US" sz="1400" b="1" i="0" u="none" strike="noStrike" dirty="0">
                          <a:solidFill>
                            <a:schemeClr val="tx1">
                              <a:lumMod val="85000"/>
                              <a:lumOff val="15000"/>
                            </a:schemeClr>
                          </a:solidFill>
                          <a:effectLst/>
                          <a:latin typeface="+mj-lt"/>
                        </a:rPr>
                        <a:t>$2,520,503</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01007325"/>
                  </a:ext>
                </a:extLst>
              </a:tr>
              <a:tr h="274320">
                <a:tc>
                  <a:txBody>
                    <a:bodyPr/>
                    <a:lstStyle/>
                    <a:p>
                      <a:r>
                        <a:rPr lang="en-US" sz="1400" b="1" dirty="0">
                          <a:solidFill>
                            <a:schemeClr val="tx1">
                              <a:lumMod val="85000"/>
                              <a:lumOff val="15000"/>
                            </a:schemeClr>
                          </a:solidFill>
                          <a:latin typeface="+mj-lt"/>
                        </a:rPr>
                        <a:t>Out-of-Home</a:t>
                      </a:r>
                    </a:p>
                  </a:txBody>
                  <a:tcPr>
                    <a:lnL w="12700" cap="flat" cmpd="sng" algn="ctr">
                      <a:solidFill>
                        <a:schemeClr val="tx1"/>
                      </a:solidFill>
                      <a:prstDash val="solid"/>
                      <a:round/>
                      <a:headEnd type="none" w="med" len="med"/>
                      <a:tailEnd type="none" w="med" len="med"/>
                    </a:lnL>
                  </a:tcPr>
                </a:tc>
                <a:tc>
                  <a:txBody>
                    <a:bodyPr/>
                    <a:lstStyle/>
                    <a:p>
                      <a:pPr algn="l" fontAlgn="ctr"/>
                      <a:r>
                        <a:rPr lang="en-US" sz="1400" b="1" i="0" u="none" strike="noStrike" dirty="0">
                          <a:solidFill>
                            <a:schemeClr val="tx1">
                              <a:lumMod val="85000"/>
                              <a:lumOff val="15000"/>
                            </a:schemeClr>
                          </a:solidFill>
                          <a:effectLst/>
                          <a:latin typeface="+mj-lt"/>
                        </a:rPr>
                        <a:t>$953,119</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42987728"/>
                  </a:ext>
                </a:extLst>
              </a:tr>
              <a:tr h="274320">
                <a:tc>
                  <a:txBody>
                    <a:bodyPr/>
                    <a:lstStyle/>
                    <a:p>
                      <a:r>
                        <a:rPr lang="en-US" sz="1400" b="1" dirty="0">
                          <a:solidFill>
                            <a:schemeClr val="tx1">
                              <a:lumMod val="85000"/>
                              <a:lumOff val="15000"/>
                            </a:schemeClr>
                          </a:solidFill>
                          <a:latin typeface="+mj-lt"/>
                        </a:rPr>
                        <a:t>Print</a:t>
                      </a:r>
                    </a:p>
                  </a:txBody>
                  <a:tcPr>
                    <a:lnL w="12700" cap="flat" cmpd="sng" algn="ctr">
                      <a:solidFill>
                        <a:schemeClr val="tx1"/>
                      </a:solidFill>
                      <a:prstDash val="solid"/>
                      <a:round/>
                      <a:headEnd type="none" w="med" len="med"/>
                      <a:tailEnd type="none" w="med" len="med"/>
                    </a:lnL>
                  </a:tcPr>
                </a:tc>
                <a:tc>
                  <a:txBody>
                    <a:bodyPr/>
                    <a:lstStyle/>
                    <a:p>
                      <a:pPr algn="l" fontAlgn="ctr"/>
                      <a:r>
                        <a:rPr lang="en-US" sz="1400" b="1" i="0" u="none" strike="noStrike" dirty="0">
                          <a:solidFill>
                            <a:schemeClr val="tx1">
                              <a:lumMod val="85000"/>
                              <a:lumOff val="15000"/>
                            </a:schemeClr>
                          </a:solidFill>
                          <a:effectLst/>
                          <a:latin typeface="+mj-lt"/>
                        </a:rPr>
                        <a:t>$690,012</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54499035"/>
                  </a:ext>
                </a:extLst>
              </a:tr>
              <a:tr h="274320">
                <a:tc>
                  <a:txBody>
                    <a:bodyPr/>
                    <a:lstStyle/>
                    <a:p>
                      <a:r>
                        <a:rPr lang="en-US" sz="1400" b="1" dirty="0">
                          <a:solidFill>
                            <a:schemeClr val="tx1">
                              <a:lumMod val="85000"/>
                              <a:lumOff val="15000"/>
                            </a:schemeClr>
                          </a:solidFill>
                          <a:latin typeface="+mj-lt"/>
                        </a:rPr>
                        <a:t>Sponsorship</a:t>
                      </a:r>
                    </a:p>
                  </a:txBody>
                  <a:tcPr>
                    <a:lnL w="12700" cap="flat" cmpd="sng" algn="ctr">
                      <a:solidFill>
                        <a:schemeClr val="tx1"/>
                      </a:solidFill>
                      <a:prstDash val="solid"/>
                      <a:round/>
                      <a:headEnd type="none" w="med" len="med"/>
                      <a:tailEnd type="none" w="med" len="med"/>
                    </a:lnL>
                  </a:tcPr>
                </a:tc>
                <a:tc>
                  <a:txBody>
                    <a:bodyPr/>
                    <a:lstStyle/>
                    <a:p>
                      <a:pPr algn="l" fontAlgn="ctr"/>
                      <a:r>
                        <a:rPr lang="en-US" sz="1400" b="1" i="0" u="none" strike="noStrike" dirty="0">
                          <a:solidFill>
                            <a:schemeClr val="tx1">
                              <a:lumMod val="85000"/>
                              <a:lumOff val="15000"/>
                            </a:schemeClr>
                          </a:solidFill>
                          <a:effectLst/>
                          <a:latin typeface="+mj-lt"/>
                        </a:rPr>
                        <a:t>$389,384</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54654266"/>
                  </a:ext>
                </a:extLst>
              </a:tr>
              <a:tr h="274320">
                <a:tc>
                  <a:txBody>
                    <a:bodyPr/>
                    <a:lstStyle/>
                    <a:p>
                      <a:r>
                        <a:rPr lang="en-US" sz="1400" b="1" dirty="0">
                          <a:solidFill>
                            <a:schemeClr val="tx1">
                              <a:lumMod val="85000"/>
                              <a:lumOff val="15000"/>
                            </a:schemeClr>
                          </a:solidFill>
                          <a:latin typeface="+mj-lt"/>
                        </a:rPr>
                        <a:t>Social Media</a:t>
                      </a:r>
                    </a:p>
                  </a:txBody>
                  <a:tcPr>
                    <a:lnL w="12700" cap="flat" cmpd="sng" algn="ctr">
                      <a:solidFill>
                        <a:schemeClr val="tx1"/>
                      </a:solidFill>
                      <a:prstDash val="solid"/>
                      <a:round/>
                      <a:headEnd type="none" w="med" len="med"/>
                      <a:tailEnd type="none" w="med" len="med"/>
                    </a:lnL>
                  </a:tcPr>
                </a:tc>
                <a:tc>
                  <a:txBody>
                    <a:bodyPr/>
                    <a:lstStyle/>
                    <a:p>
                      <a:pPr algn="l" fontAlgn="ctr"/>
                      <a:r>
                        <a:rPr lang="en-US" sz="1400" b="1" i="0" u="none" strike="noStrike" dirty="0">
                          <a:solidFill>
                            <a:schemeClr val="tx1">
                              <a:lumMod val="85000"/>
                              <a:lumOff val="15000"/>
                            </a:schemeClr>
                          </a:solidFill>
                          <a:effectLst/>
                          <a:latin typeface="+mj-lt"/>
                        </a:rPr>
                        <a:t>$54,244</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46366361"/>
                  </a:ext>
                </a:extLst>
              </a:tr>
              <a:tr h="274320">
                <a:tc>
                  <a:txBody>
                    <a:bodyPr/>
                    <a:lstStyle/>
                    <a:p>
                      <a:r>
                        <a:rPr lang="en-US" sz="1400" b="1" dirty="0">
                          <a:solidFill>
                            <a:schemeClr val="tx1">
                              <a:lumMod val="85000"/>
                              <a:lumOff val="15000"/>
                            </a:schemeClr>
                          </a:solidFill>
                          <a:latin typeface="+mj-lt"/>
                        </a:rPr>
                        <a:t>Broadcast Radio</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chemeClr val="tx1">
                              <a:lumMod val="85000"/>
                              <a:lumOff val="15000"/>
                            </a:schemeClr>
                          </a:solidFill>
                          <a:effectLst/>
                          <a:latin typeface="+mj-lt"/>
                        </a:rPr>
                        <a:t>$37,969</a:t>
                      </a:r>
                    </a:p>
                  </a:txBody>
                  <a:tcPr marL="7620" marR="762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9757427"/>
                  </a:ext>
                </a:extLst>
              </a:tr>
              <a:tr h="274320">
                <a:tc>
                  <a:txBody>
                    <a:bodyPr/>
                    <a:lstStyle/>
                    <a:p>
                      <a:r>
                        <a:rPr lang="en-US" sz="1400" b="1" dirty="0">
                          <a:solidFill>
                            <a:schemeClr val="tx1">
                              <a:lumMod val="85000"/>
                              <a:lumOff val="15000"/>
                            </a:schemeClr>
                          </a:solidFill>
                          <a:latin typeface="+mj-lt"/>
                        </a:rPr>
                        <a:t>Total Ad Spend</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chemeClr val="tx1">
                              <a:lumMod val="85000"/>
                              <a:lumOff val="15000"/>
                            </a:schemeClr>
                          </a:solidFill>
                          <a:effectLst/>
                          <a:latin typeface="+mj-lt"/>
                        </a:rPr>
                        <a:t>$7,170,366 </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8254167"/>
                  </a:ext>
                </a:extLst>
              </a:tr>
            </a:tbl>
          </a:graphicData>
        </a:graphic>
      </p:graphicFrame>
    </p:spTree>
    <p:extLst>
      <p:ext uri="{BB962C8B-B14F-4D97-AF65-F5344CB8AC3E}">
        <p14:creationId xmlns:p14="http://schemas.microsoft.com/office/powerpoint/2010/main" val="1003145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3311" y="3775229"/>
            <a:ext cx="3953933" cy="1143000"/>
          </a:xfrm>
        </p:spPr>
        <p:txBody>
          <a:bodyPr>
            <a:noAutofit/>
          </a:bodyPr>
          <a:lstStyle/>
          <a:p>
            <a:pPr algn="ctr"/>
            <a:r>
              <a:rPr lang="en-CA" sz="3600" b="1" dirty="0">
                <a:latin typeface="+mj-lt"/>
              </a:rPr>
              <a:t>Short-Term</a:t>
            </a:r>
            <a:br>
              <a:rPr lang="en-CA" sz="3600" b="1" dirty="0">
                <a:latin typeface="+mj-lt"/>
              </a:rPr>
            </a:br>
            <a:r>
              <a:rPr lang="en-CA" sz="3600" b="1" dirty="0">
                <a:latin typeface="+mj-lt"/>
              </a:rPr>
              <a:t>Conversion</a:t>
            </a:r>
          </a:p>
        </p:txBody>
      </p:sp>
      <p:pic>
        <p:nvPicPr>
          <p:cNvPr id="5" name="Picture 4" descr="Logo&#10;&#10;Description automatically generated with medium confidence">
            <a:extLst>
              <a:ext uri="{FF2B5EF4-FFF2-40B4-BE49-F238E27FC236}">
                <a16:creationId xmlns:a16="http://schemas.microsoft.com/office/drawing/2014/main" id="{2523FFEF-4F83-4A4D-F9BC-063DB97CF57C}"/>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1077308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Short-Term Conversion</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spcAft>
                <a:spcPts val="300"/>
              </a:spcAft>
            </a:pPr>
            <a:r>
              <a:rPr lang="en-US" dirty="0">
                <a:latin typeface="+mn-lt"/>
              </a:rPr>
              <a:t>The campaign produced an additional 1.4 million trips to North Dakota that otherwise would not have materialized in the absence of advertising.</a:t>
            </a:r>
          </a:p>
          <a:p>
            <a:pPr lvl="0">
              <a:spcAft>
                <a:spcPts val="300"/>
              </a:spcAft>
            </a:pPr>
            <a:r>
              <a:rPr lang="en-US" dirty="0">
                <a:latin typeface="+mn-lt"/>
              </a:rPr>
              <a:t>Using Travel USA® estimates of average visitor expenditures, we estimate that these incremental North Dakota visitors spent $241.9 million while in North Dakota.</a:t>
            </a:r>
          </a:p>
          <a:p>
            <a:pPr lvl="0">
              <a:spcAft>
                <a:spcPts val="300"/>
              </a:spcAft>
            </a:pPr>
            <a:r>
              <a:rPr lang="en-US" dirty="0">
                <a:latin typeface="+mn-lt"/>
              </a:rPr>
              <a:t>When related to advertising costs of $7.2 million, this translates into a return on investment of $34 in visitor spending for each ad dollar spent.</a:t>
            </a:r>
          </a:p>
          <a:p>
            <a:pPr lvl="0">
              <a:spcAft>
                <a:spcPts val="300"/>
              </a:spcAft>
            </a:pPr>
            <a:r>
              <a:rPr lang="en-US" dirty="0">
                <a:latin typeface="+mn-lt"/>
              </a:rPr>
              <a:t>Those incremental expenditures yielded the following in taxes:</a:t>
            </a:r>
          </a:p>
          <a:p>
            <a:pPr lvl="1">
              <a:spcAft>
                <a:spcPts val="300"/>
              </a:spcAft>
            </a:pPr>
            <a:r>
              <a:rPr lang="en-US" sz="1800" dirty="0">
                <a:latin typeface="+mn-lt"/>
              </a:rPr>
              <a:t>$23.5 million in state and local taxes.</a:t>
            </a:r>
          </a:p>
          <a:p>
            <a:pPr lvl="1">
              <a:spcAft>
                <a:spcPts val="300"/>
              </a:spcAft>
            </a:pPr>
            <a:r>
              <a:rPr lang="en-US" sz="1800" dirty="0">
                <a:latin typeface="+mn-lt"/>
              </a:rPr>
              <a:t>Return on investment of $3 in taxes for each ad dollar spent. </a:t>
            </a:r>
          </a:p>
          <a:p>
            <a:pPr lvl="0">
              <a:spcAft>
                <a:spcPts val="300"/>
              </a:spcAft>
            </a:pPr>
            <a:r>
              <a:rPr lang="en-US" dirty="0">
                <a:latin typeface="+mn-lt"/>
              </a:rPr>
              <a:t>The North Dakota Tourism Division spent an average of $5.26 in advertising for every incremental trip earned from this campaign. </a:t>
            </a: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44</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3209320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Short-Term Conversion (Cont’d)</a:t>
            </a:r>
          </a:p>
        </p:txBody>
      </p:sp>
      <p:sp>
        <p:nvSpPr>
          <p:cNvPr id="786435" name="Rectangle 3"/>
          <p:cNvSpPr>
            <a:spLocks noGrp="1" noChangeArrowheads="1"/>
          </p:cNvSpPr>
          <p:nvPr>
            <p:ph type="body" idx="1"/>
          </p:nvPr>
        </p:nvSpPr>
        <p:spPr>
          <a:xfrm>
            <a:off x="1117600" y="1400970"/>
            <a:ext cx="9973960" cy="4551775"/>
          </a:xfrm>
        </p:spPr>
        <p:txBody>
          <a:bodyPr>
            <a:noAutofit/>
          </a:bodyPr>
          <a:lstStyle/>
          <a:p>
            <a:pPr>
              <a:spcAft>
                <a:spcPts val="300"/>
              </a:spcAft>
            </a:pPr>
            <a:r>
              <a:rPr lang="en-US" dirty="0">
                <a:latin typeface="+mn-lt"/>
              </a:rPr>
              <a:t>Longwoods cautions North Dakota Tourism Division against comparing this ROI result with past years before the COVID-19 crisis. The large amount of grant money awarded to North Dakota’s competitors and the amount of increased competition North Dakota faces throughout its feeder markets from destinations using their grant money in new markets made visitation conversion more expensive in 2021. Adding to this was lingering travel hesitation in some American traveler segments and the Canadian border being closed to leisure travel until August 2021 also helped make 2021 an atypical year. </a:t>
            </a:r>
          </a:p>
          <a:p>
            <a:pPr lvl="0">
              <a:spcAft>
                <a:spcPts val="300"/>
              </a:spcAft>
            </a:pPr>
            <a:endParaRPr lang="en-US" dirty="0">
              <a:latin typeface="+mn-lt"/>
            </a:endParaRPr>
          </a:p>
          <a:p>
            <a:pPr>
              <a:spcBef>
                <a:spcPts val="600"/>
              </a:spcBef>
              <a:spcAft>
                <a:spcPts val="0"/>
              </a:spcAft>
            </a:pPr>
            <a:endParaRPr lang="en-US" dirty="0">
              <a:latin typeface="+mn-lt"/>
            </a:endParaRPr>
          </a:p>
          <a:p>
            <a:pPr>
              <a:spcBef>
                <a:spcPts val="600"/>
              </a:spcBef>
              <a:spcAft>
                <a:spcPts val="0"/>
              </a:spcAft>
            </a:pPr>
            <a:endParaRPr lang="en-US" dirty="0">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45</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4217009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888" y="158931"/>
            <a:ext cx="9973960" cy="776077"/>
          </a:xfrm>
          <a:effectLst/>
        </p:spPr>
        <p:txBody>
          <a:bodyPr>
            <a:noAutofit/>
          </a:bodyPr>
          <a:lstStyle/>
          <a:p>
            <a:r>
              <a:rPr lang="en-CA" sz="3000" b="0" dirty="0">
                <a:ln w="6350">
                  <a:solidFill>
                    <a:schemeClr val="bg1"/>
                  </a:solidFill>
                </a:ln>
                <a:effectLst/>
                <a:latin typeface="+mj-lt"/>
              </a:rPr>
              <a:t>Short-Term Incremental Trips, Spending and Taxes Due to Advertising</a:t>
            </a:r>
          </a:p>
        </p:txBody>
      </p:sp>
      <p:sp>
        <p:nvSpPr>
          <p:cNvPr id="3" name="TextBox 2"/>
          <p:cNvSpPr txBox="1"/>
          <p:nvPr/>
        </p:nvSpPr>
        <p:spPr>
          <a:xfrm>
            <a:off x="1117600" y="6021775"/>
            <a:ext cx="3809056" cy="276999"/>
          </a:xfrm>
          <a:prstGeom prst="rect">
            <a:avLst/>
          </a:prstGeom>
          <a:noFill/>
        </p:spPr>
        <p:txBody>
          <a:bodyPr wrap="none" rtlCol="0">
            <a:spAutoFit/>
          </a:bodyPr>
          <a:lstStyle/>
          <a:p>
            <a:r>
              <a:rPr lang="en-CA" sz="1200" dirty="0">
                <a:solidFill>
                  <a:schemeClr val="tx1">
                    <a:lumMod val="85000"/>
                    <a:lumOff val="15000"/>
                  </a:schemeClr>
                </a:solidFill>
                <a:cs typeface="Arial" panose="020B0604020202020204" pitchFamily="34" charset="0"/>
              </a:rPr>
              <a:t>*Effective Direct Tax rate 9.73% (from Tourism Economics)</a:t>
            </a:r>
          </a:p>
        </p:txBody>
      </p:sp>
      <p:sp>
        <p:nvSpPr>
          <p:cNvPr id="7" name="Slide Number Placeholder 3">
            <a:extLst>
              <a:ext uri="{FF2B5EF4-FFF2-40B4-BE49-F238E27FC236}">
                <a16:creationId xmlns:a16="http://schemas.microsoft.com/office/drawing/2014/main" id="{FDB29D86-F10C-4E8F-BDA7-D23F13A07EC1}"/>
              </a:ext>
            </a:extLst>
          </p:cNvPr>
          <p:cNvSpPr>
            <a:spLocks noGrp="1"/>
          </p:cNvSpPr>
          <p:nvPr>
            <p:ph type="sldNum" sz="quarter" idx="4294967295"/>
          </p:nvPr>
        </p:nvSpPr>
        <p:spPr>
          <a:xfrm>
            <a:off x="462959" y="6189501"/>
            <a:ext cx="713909" cy="365125"/>
          </a:xfrm>
          <a:prstGeom prst="rect">
            <a:avLst/>
          </a:prstGeom>
        </p:spPr>
        <p:txBody>
          <a:bodyPr/>
          <a:lstStyle/>
          <a:p>
            <a:pPr>
              <a:defRPr/>
            </a:pPr>
            <a:r>
              <a:rPr lang="en-US" altLang="en-US" dirty="0"/>
              <a:t> </a:t>
            </a:r>
          </a:p>
        </p:txBody>
      </p:sp>
      <p:sp>
        <p:nvSpPr>
          <p:cNvPr id="9" name="Slide Number Placeholder 4">
            <a:extLst>
              <a:ext uri="{FF2B5EF4-FFF2-40B4-BE49-F238E27FC236}">
                <a16:creationId xmlns:a16="http://schemas.microsoft.com/office/drawing/2014/main" id="{27A83370-237F-4C85-8544-EF2D44ADCB88}"/>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46</a:t>
            </a:fld>
            <a:endParaRPr lang="en-US" altLang="en-US" sz="1000" dirty="0">
              <a:solidFill>
                <a:srgbClr val="005C97"/>
              </a:solidFill>
              <a:latin typeface="Clarendon BT"/>
              <a:cs typeface="Clarendon BT"/>
            </a:endParaRPr>
          </a:p>
        </p:txBody>
      </p:sp>
      <p:sp>
        <p:nvSpPr>
          <p:cNvPr id="6" name="TextBox 5">
            <a:extLst>
              <a:ext uri="{FF2B5EF4-FFF2-40B4-BE49-F238E27FC236}">
                <a16:creationId xmlns:a16="http://schemas.microsoft.com/office/drawing/2014/main" id="{46CA459F-1F1D-49F8-9AE8-08676D4B1D73}"/>
              </a:ext>
            </a:extLst>
          </p:cNvPr>
          <p:cNvSpPr txBox="1"/>
          <p:nvPr/>
        </p:nvSpPr>
        <p:spPr>
          <a:xfrm>
            <a:off x="807003" y="2828835"/>
            <a:ext cx="3071973" cy="1107996"/>
          </a:xfrm>
          <a:prstGeom prst="rect">
            <a:avLst/>
          </a:prstGeom>
          <a:noFill/>
        </p:spPr>
        <p:txBody>
          <a:bodyPr wrap="square" rtlCol="0">
            <a:spAutoFit/>
          </a:bodyPr>
          <a:lstStyle/>
          <a:p>
            <a:pPr algn="ctr"/>
            <a:r>
              <a:rPr lang="en-US" sz="3000" b="1" dirty="0">
                <a:solidFill>
                  <a:schemeClr val="tx1">
                    <a:lumMod val="85000"/>
                    <a:lumOff val="15000"/>
                  </a:schemeClr>
                </a:solidFill>
              </a:rPr>
              <a:t>Ad Investment</a:t>
            </a:r>
          </a:p>
          <a:p>
            <a:pPr algn="ctr"/>
            <a:r>
              <a:rPr lang="en-US" sz="3600" b="1" dirty="0">
                <a:solidFill>
                  <a:schemeClr val="tx1">
                    <a:lumMod val="85000"/>
                    <a:lumOff val="15000"/>
                  </a:schemeClr>
                </a:solidFill>
              </a:rPr>
              <a:t>$7.2M</a:t>
            </a:r>
          </a:p>
        </p:txBody>
      </p:sp>
      <p:graphicFrame>
        <p:nvGraphicFramePr>
          <p:cNvPr id="4" name="Table 4">
            <a:extLst>
              <a:ext uri="{FF2B5EF4-FFF2-40B4-BE49-F238E27FC236}">
                <a16:creationId xmlns:a16="http://schemas.microsoft.com/office/drawing/2014/main" id="{403A5AE2-849C-4CD4-A359-EB18ABF7026E}"/>
              </a:ext>
            </a:extLst>
          </p:cNvPr>
          <p:cNvGraphicFramePr>
            <a:graphicFrameLocks noGrp="1"/>
          </p:cNvGraphicFramePr>
          <p:nvPr/>
        </p:nvGraphicFramePr>
        <p:xfrm>
          <a:off x="5659604" y="1519802"/>
          <a:ext cx="6160020" cy="3657600"/>
        </p:xfrm>
        <a:graphic>
          <a:graphicData uri="http://schemas.openxmlformats.org/drawingml/2006/table">
            <a:tbl>
              <a:tblPr firstRow="1" bandRow="1">
                <a:tableStyleId>{2D5ABB26-0587-4C30-8999-92F81FD0307C}</a:tableStyleId>
              </a:tblPr>
              <a:tblGrid>
                <a:gridCol w="2167660">
                  <a:extLst>
                    <a:ext uri="{9D8B030D-6E8A-4147-A177-3AD203B41FA5}">
                      <a16:colId xmlns:a16="http://schemas.microsoft.com/office/drawing/2014/main" val="1635752676"/>
                    </a:ext>
                  </a:extLst>
                </a:gridCol>
                <a:gridCol w="3992360">
                  <a:extLst>
                    <a:ext uri="{9D8B030D-6E8A-4147-A177-3AD203B41FA5}">
                      <a16:colId xmlns:a16="http://schemas.microsoft.com/office/drawing/2014/main" val="3540702964"/>
                    </a:ext>
                  </a:extLst>
                </a:gridCol>
              </a:tblGrid>
              <a:tr h="1219200">
                <a:tc>
                  <a:txBody>
                    <a:bodyPr/>
                    <a:lstStyle/>
                    <a:p>
                      <a:pPr algn="ctr"/>
                      <a:r>
                        <a:rPr lang="en-US" sz="3600" b="1" dirty="0">
                          <a:solidFill>
                            <a:schemeClr val="tx1">
                              <a:lumMod val="85000"/>
                              <a:lumOff val="15000"/>
                            </a:schemeClr>
                          </a:solidFill>
                        </a:rPr>
                        <a:t>1.4M</a:t>
                      </a:r>
                    </a:p>
                  </a:txBody>
                  <a:tcPr anchor="ctr"/>
                </a:tc>
                <a:tc>
                  <a:txBody>
                    <a:bodyPr/>
                    <a:lstStyle/>
                    <a:p>
                      <a:pPr algn="l"/>
                      <a:r>
                        <a:rPr lang="en-US" sz="3000" b="1" dirty="0">
                          <a:solidFill>
                            <a:schemeClr val="tx1">
                              <a:lumMod val="85000"/>
                              <a:lumOff val="15000"/>
                            </a:schemeClr>
                          </a:solidFill>
                        </a:rPr>
                        <a:t>Incremental </a:t>
                      </a:r>
                      <a:br>
                        <a:rPr lang="en-US" sz="3000" b="1" dirty="0">
                          <a:solidFill>
                            <a:schemeClr val="tx1">
                              <a:lumMod val="85000"/>
                              <a:lumOff val="15000"/>
                            </a:schemeClr>
                          </a:solidFill>
                        </a:rPr>
                      </a:br>
                      <a:r>
                        <a:rPr lang="en-US" sz="3000" b="1" dirty="0">
                          <a:solidFill>
                            <a:schemeClr val="tx1">
                              <a:lumMod val="85000"/>
                              <a:lumOff val="15000"/>
                            </a:schemeClr>
                          </a:solidFill>
                        </a:rPr>
                        <a:t>Trips</a:t>
                      </a:r>
                    </a:p>
                  </a:txBody>
                  <a:tcPr anchor="ctr"/>
                </a:tc>
                <a:extLst>
                  <a:ext uri="{0D108BD9-81ED-4DB2-BD59-A6C34878D82A}">
                    <a16:rowId xmlns:a16="http://schemas.microsoft.com/office/drawing/2014/main" val="2123803548"/>
                  </a:ext>
                </a:extLst>
              </a:tr>
              <a:tr h="1219200">
                <a:tc>
                  <a:txBody>
                    <a:bodyPr/>
                    <a:lstStyle/>
                    <a:p>
                      <a:pPr algn="ctr"/>
                      <a:r>
                        <a:rPr lang="en-US" sz="3600" b="1" dirty="0">
                          <a:solidFill>
                            <a:schemeClr val="tx1">
                              <a:lumMod val="85000"/>
                              <a:lumOff val="15000"/>
                            </a:schemeClr>
                          </a:solidFill>
                        </a:rPr>
                        <a:t>$241.9M</a:t>
                      </a:r>
                    </a:p>
                  </a:txBody>
                  <a:tcPr anchor="ctr"/>
                </a:tc>
                <a:tc>
                  <a:txBody>
                    <a:bodyPr/>
                    <a:lstStyle/>
                    <a:p>
                      <a:pPr algn="l"/>
                      <a:r>
                        <a:rPr lang="en-US" sz="3000" b="1" dirty="0">
                          <a:solidFill>
                            <a:schemeClr val="tx1">
                              <a:lumMod val="85000"/>
                              <a:lumOff val="15000"/>
                            </a:schemeClr>
                          </a:solidFill>
                        </a:rPr>
                        <a:t>Incremental Visitor Spending</a:t>
                      </a:r>
                    </a:p>
                  </a:txBody>
                  <a:tcPr anchor="ctr"/>
                </a:tc>
                <a:extLst>
                  <a:ext uri="{0D108BD9-81ED-4DB2-BD59-A6C34878D82A}">
                    <a16:rowId xmlns:a16="http://schemas.microsoft.com/office/drawing/2014/main" val="1632126449"/>
                  </a:ext>
                </a:extLst>
              </a:tr>
              <a:tr h="1219200">
                <a:tc>
                  <a:txBody>
                    <a:bodyPr/>
                    <a:lstStyle/>
                    <a:p>
                      <a:pPr algn="ctr"/>
                      <a:r>
                        <a:rPr lang="en-US" sz="3600" b="1" dirty="0">
                          <a:solidFill>
                            <a:schemeClr val="tx1">
                              <a:lumMod val="85000"/>
                              <a:lumOff val="15000"/>
                            </a:schemeClr>
                          </a:solidFill>
                        </a:rPr>
                        <a:t>$23.5M*</a:t>
                      </a:r>
                    </a:p>
                  </a:txBody>
                  <a:tcPr anchor="ctr"/>
                </a:tc>
                <a:tc>
                  <a:txBody>
                    <a:bodyPr/>
                    <a:lstStyle/>
                    <a:p>
                      <a:pPr algn="l"/>
                      <a:r>
                        <a:rPr lang="en-US" sz="3000" b="1" dirty="0">
                          <a:solidFill>
                            <a:schemeClr val="tx1">
                              <a:lumMod val="85000"/>
                              <a:lumOff val="15000"/>
                            </a:schemeClr>
                          </a:solidFill>
                        </a:rPr>
                        <a:t>Incremental </a:t>
                      </a:r>
                      <a:br>
                        <a:rPr lang="en-US" sz="3000" b="1" dirty="0">
                          <a:solidFill>
                            <a:schemeClr val="tx1">
                              <a:lumMod val="85000"/>
                              <a:lumOff val="15000"/>
                            </a:schemeClr>
                          </a:solidFill>
                        </a:rPr>
                      </a:br>
                      <a:r>
                        <a:rPr lang="en-US" sz="3000" b="1" dirty="0">
                          <a:solidFill>
                            <a:schemeClr val="tx1">
                              <a:lumMod val="85000"/>
                              <a:lumOff val="15000"/>
                            </a:schemeClr>
                          </a:solidFill>
                        </a:rPr>
                        <a:t>State + Local Taxes</a:t>
                      </a:r>
                    </a:p>
                  </a:txBody>
                  <a:tcPr anchor="ctr"/>
                </a:tc>
                <a:extLst>
                  <a:ext uri="{0D108BD9-81ED-4DB2-BD59-A6C34878D82A}">
                    <a16:rowId xmlns:a16="http://schemas.microsoft.com/office/drawing/2014/main" val="823533278"/>
                  </a:ext>
                </a:extLst>
              </a:tr>
            </a:tbl>
          </a:graphicData>
        </a:graphic>
      </p:graphicFrame>
      <p:pic>
        <p:nvPicPr>
          <p:cNvPr id="11" name="Graphic 10" descr="Circle with left arrow">
            <a:extLst>
              <a:ext uri="{FF2B5EF4-FFF2-40B4-BE49-F238E27FC236}">
                <a16:creationId xmlns:a16="http://schemas.microsoft.com/office/drawing/2014/main" id="{5D989030-EEF5-467B-97F0-585880D6B3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5936" y="2475881"/>
            <a:ext cx="1745442" cy="1745442"/>
          </a:xfrm>
          <a:prstGeom prst="rect">
            <a:avLst/>
          </a:prstGeom>
        </p:spPr>
      </p:pic>
    </p:spTree>
    <p:extLst>
      <p:ext uri="{BB962C8B-B14F-4D97-AF65-F5344CB8AC3E}">
        <p14:creationId xmlns:p14="http://schemas.microsoft.com/office/powerpoint/2010/main" val="725224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normAutofit/>
          </a:bodyPr>
          <a:lstStyle/>
          <a:p>
            <a:r>
              <a:rPr lang="en-CA" sz="3000" b="0" dirty="0">
                <a:ln w="6350">
                  <a:solidFill>
                    <a:schemeClr val="bg1"/>
                  </a:solidFill>
                </a:ln>
                <a:effectLst/>
                <a:latin typeface="+mj-lt"/>
              </a:rPr>
              <a:t>Campaign Efficiency</a:t>
            </a:r>
          </a:p>
        </p:txBody>
      </p:sp>
      <p:graphicFrame>
        <p:nvGraphicFramePr>
          <p:cNvPr id="8" name="Content Placeholder 7"/>
          <p:cNvGraphicFramePr>
            <a:graphicFrameLocks noGrp="1"/>
          </p:cNvGraphicFramePr>
          <p:nvPr>
            <p:ph idx="1"/>
          </p:nvPr>
        </p:nvGraphicFramePr>
        <p:xfrm>
          <a:off x="4404360" y="2445057"/>
          <a:ext cx="3383280" cy="1967886"/>
        </p:xfrm>
        <a:graphic>
          <a:graphicData uri="http://schemas.openxmlformats.org/drawingml/2006/table">
            <a:tbl>
              <a:tblPr firstRow="1" bandRow="1">
                <a:tableStyleId>{17292A2E-F333-43FB-9621-5CBBE7FDCDCB}</a:tableStyleId>
              </a:tblPr>
              <a:tblGrid>
                <a:gridCol w="2103120">
                  <a:extLst>
                    <a:ext uri="{9D8B030D-6E8A-4147-A177-3AD203B41FA5}">
                      <a16:colId xmlns:a16="http://schemas.microsoft.com/office/drawing/2014/main" val="20000"/>
                    </a:ext>
                  </a:extLst>
                </a:gridCol>
                <a:gridCol w="1280160">
                  <a:extLst>
                    <a:ext uri="{9D8B030D-6E8A-4147-A177-3AD203B41FA5}">
                      <a16:colId xmlns:a16="http://schemas.microsoft.com/office/drawing/2014/main" val="2005836684"/>
                    </a:ext>
                  </a:extLst>
                </a:gridCol>
              </a:tblGrid>
              <a:tr h="0">
                <a:tc>
                  <a:txBody>
                    <a:bodyPr/>
                    <a:lstStyle/>
                    <a:p>
                      <a:pPr algn="ctr"/>
                      <a:endParaRPr lang="en-CA" sz="2400" dirty="0">
                        <a:latin typeface="+mn-lt"/>
                        <a:cs typeface="Arial" panose="020B0604020202020204" pitchFamily="34" charset="0"/>
                      </a:endParaRPr>
                    </a:p>
                  </a:txBody>
                  <a:tcPr anchor="ctr"/>
                </a:tc>
                <a:tc>
                  <a:txBody>
                    <a:bodyPr/>
                    <a:lstStyle/>
                    <a:p>
                      <a:pPr algn="ctr"/>
                      <a:r>
                        <a:rPr lang="en-CA" sz="2400" dirty="0"/>
                        <a:t>2021</a:t>
                      </a:r>
                      <a:endParaRPr lang="en-CA" sz="2400" dirty="0">
                        <a:solidFill>
                          <a:schemeClr val="bg1"/>
                        </a:solidFill>
                        <a:latin typeface="+mn-lt"/>
                        <a:cs typeface="Arial" panose="020B0604020202020204" pitchFamily="34" charset="0"/>
                      </a:endParaRPr>
                    </a:p>
                  </a:txBody>
                  <a:tcPr anchor="b"/>
                </a:tc>
                <a:extLst>
                  <a:ext uri="{0D108BD9-81ED-4DB2-BD59-A6C34878D82A}">
                    <a16:rowId xmlns:a16="http://schemas.microsoft.com/office/drawing/2014/main" val="10000"/>
                  </a:ext>
                </a:extLst>
              </a:tr>
              <a:tr h="755343">
                <a:tc>
                  <a:txBody>
                    <a:bodyPr/>
                    <a:lstStyle/>
                    <a:p>
                      <a:pPr algn="ctr"/>
                      <a:r>
                        <a:rPr lang="en-CA" sz="2400" dirty="0">
                          <a:solidFill>
                            <a:schemeClr val="tx1">
                              <a:lumMod val="85000"/>
                              <a:lumOff val="15000"/>
                            </a:schemeClr>
                          </a:solidFill>
                        </a:rPr>
                        <a:t>Ad $’s per</a:t>
                      </a:r>
                      <a:r>
                        <a:rPr lang="en-CA" sz="2400" baseline="0" dirty="0">
                          <a:solidFill>
                            <a:schemeClr val="tx1">
                              <a:lumMod val="85000"/>
                              <a:lumOff val="15000"/>
                            </a:schemeClr>
                          </a:solidFill>
                        </a:rPr>
                        <a:t> Trip</a:t>
                      </a:r>
                      <a:endParaRPr lang="en-CA" sz="2400" dirty="0">
                        <a:solidFill>
                          <a:schemeClr val="tx1">
                            <a:lumMod val="85000"/>
                            <a:lumOff val="15000"/>
                          </a:schemeClr>
                        </a:solidFill>
                        <a:latin typeface="+mn-lt"/>
                        <a:cs typeface="Arial" panose="020B0604020202020204" pitchFamily="34" charset="0"/>
                      </a:endParaRPr>
                    </a:p>
                  </a:txBody>
                  <a:tcPr anchor="ctr"/>
                </a:tc>
                <a:tc>
                  <a:txBody>
                    <a:bodyPr/>
                    <a:lstStyle/>
                    <a:p>
                      <a:pPr algn="ctr"/>
                      <a:r>
                        <a:rPr lang="en-CA" sz="2400" dirty="0">
                          <a:solidFill>
                            <a:schemeClr val="tx1">
                              <a:lumMod val="85000"/>
                              <a:lumOff val="15000"/>
                            </a:schemeClr>
                          </a:solidFill>
                        </a:rPr>
                        <a:t>$5.26</a:t>
                      </a:r>
                      <a:endParaRPr lang="en-CA" sz="2400" b="0" dirty="0">
                        <a:solidFill>
                          <a:schemeClr val="tx1">
                            <a:lumMod val="85000"/>
                            <a:lumOff val="15000"/>
                          </a:schemeClr>
                        </a:solidFill>
                        <a:latin typeface="+mn-lt"/>
                        <a:cs typeface="Arial" panose="020B0604020202020204" pitchFamily="34" charset="0"/>
                      </a:endParaRPr>
                    </a:p>
                  </a:txBody>
                  <a:tcPr anchor="ctr"/>
                </a:tc>
                <a:extLst>
                  <a:ext uri="{0D108BD9-81ED-4DB2-BD59-A6C34878D82A}">
                    <a16:rowId xmlns:a16="http://schemas.microsoft.com/office/drawing/2014/main" val="10001"/>
                  </a:ext>
                </a:extLst>
              </a:tr>
              <a:tr h="755343">
                <a:tc>
                  <a:txBody>
                    <a:bodyPr/>
                    <a:lstStyle/>
                    <a:p>
                      <a:pPr algn="ctr"/>
                      <a:r>
                        <a:rPr lang="en-CA" sz="2400" dirty="0">
                          <a:solidFill>
                            <a:schemeClr val="tx1">
                              <a:lumMod val="85000"/>
                              <a:lumOff val="15000"/>
                            </a:schemeClr>
                          </a:solidFill>
                        </a:rPr>
                        <a:t>Trips</a:t>
                      </a:r>
                      <a:r>
                        <a:rPr lang="en-CA" sz="2400" baseline="0" dirty="0">
                          <a:solidFill>
                            <a:schemeClr val="tx1">
                              <a:lumMod val="85000"/>
                              <a:lumOff val="15000"/>
                            </a:schemeClr>
                          </a:solidFill>
                        </a:rPr>
                        <a:t> per Ad $</a:t>
                      </a:r>
                      <a:endParaRPr lang="en-CA" sz="2400" dirty="0">
                        <a:solidFill>
                          <a:schemeClr val="tx1">
                            <a:lumMod val="85000"/>
                            <a:lumOff val="15000"/>
                          </a:schemeClr>
                        </a:solidFill>
                        <a:latin typeface="+mn-lt"/>
                        <a:cs typeface="Arial" panose="020B0604020202020204" pitchFamily="34" charset="0"/>
                      </a:endParaRPr>
                    </a:p>
                  </a:txBody>
                  <a:tcPr anchor="ctr"/>
                </a:tc>
                <a:tc>
                  <a:txBody>
                    <a:bodyPr/>
                    <a:lstStyle/>
                    <a:p>
                      <a:pPr algn="ctr"/>
                      <a:r>
                        <a:rPr lang="en-CA" sz="2400" dirty="0">
                          <a:solidFill>
                            <a:schemeClr val="tx1">
                              <a:lumMod val="85000"/>
                              <a:lumOff val="15000"/>
                            </a:schemeClr>
                          </a:solidFill>
                        </a:rPr>
                        <a:t>0.19</a:t>
                      </a:r>
                      <a:endParaRPr lang="en-CA" sz="2400" b="0" dirty="0">
                        <a:solidFill>
                          <a:schemeClr val="tx1">
                            <a:lumMod val="85000"/>
                            <a:lumOff val="15000"/>
                          </a:schemeClr>
                        </a:solidFill>
                        <a:latin typeface="+mn-lt"/>
                        <a:cs typeface="Arial" panose="020B0604020202020204" pitchFamily="34" charset="0"/>
                      </a:endParaRPr>
                    </a:p>
                  </a:txBody>
                  <a:tcPr anchor="ctr"/>
                </a:tc>
                <a:extLst>
                  <a:ext uri="{0D108BD9-81ED-4DB2-BD59-A6C34878D82A}">
                    <a16:rowId xmlns:a16="http://schemas.microsoft.com/office/drawing/2014/main" val="10002"/>
                  </a:ext>
                </a:extLst>
              </a:tr>
            </a:tbl>
          </a:graphicData>
        </a:graphic>
      </p:graphicFrame>
      <p:sp>
        <p:nvSpPr>
          <p:cNvPr id="6" name="Slide Number Placeholder 3">
            <a:extLst>
              <a:ext uri="{FF2B5EF4-FFF2-40B4-BE49-F238E27FC236}">
                <a16:creationId xmlns:a16="http://schemas.microsoft.com/office/drawing/2014/main" id="{69617ABD-7EA2-4797-9C50-44AAB9CEAFC1}"/>
              </a:ext>
            </a:extLst>
          </p:cNvPr>
          <p:cNvSpPr>
            <a:spLocks noGrp="1"/>
          </p:cNvSpPr>
          <p:nvPr>
            <p:ph type="sldNum" sz="quarter" idx="4294967295"/>
          </p:nvPr>
        </p:nvSpPr>
        <p:spPr>
          <a:xfrm>
            <a:off x="462959" y="6189501"/>
            <a:ext cx="713909" cy="365125"/>
          </a:xfrm>
          <a:prstGeom prst="rect">
            <a:avLst/>
          </a:prstGeom>
        </p:spPr>
        <p:txBody>
          <a:bodyPr/>
          <a:lstStyle/>
          <a:p>
            <a:pPr>
              <a:defRPr/>
            </a:pPr>
            <a:r>
              <a:rPr lang="en-US" altLang="en-US" dirty="0"/>
              <a:t> </a:t>
            </a:r>
          </a:p>
        </p:txBody>
      </p:sp>
      <p:sp>
        <p:nvSpPr>
          <p:cNvPr id="7" name="Slide Number Placeholder 4">
            <a:extLst>
              <a:ext uri="{FF2B5EF4-FFF2-40B4-BE49-F238E27FC236}">
                <a16:creationId xmlns:a16="http://schemas.microsoft.com/office/drawing/2014/main" id="{2B05EED1-FB17-4434-A71F-05F844D1E512}"/>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47</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35758609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normAutofit/>
          </a:bodyPr>
          <a:lstStyle/>
          <a:p>
            <a:r>
              <a:rPr lang="en-CA" sz="3000" b="0" dirty="0">
                <a:ln w="6350">
                  <a:solidFill>
                    <a:schemeClr val="bg1"/>
                  </a:solidFill>
                </a:ln>
                <a:effectLst/>
                <a:latin typeface="+mj-lt"/>
              </a:rPr>
              <a:t>The Bottom Line</a:t>
            </a:r>
          </a:p>
        </p:txBody>
      </p:sp>
      <p:sp>
        <p:nvSpPr>
          <p:cNvPr id="6" name="Slide Number Placeholder 3">
            <a:extLst>
              <a:ext uri="{FF2B5EF4-FFF2-40B4-BE49-F238E27FC236}">
                <a16:creationId xmlns:a16="http://schemas.microsoft.com/office/drawing/2014/main" id="{CBBBEC83-BA46-455F-BFB1-70EA19E462C2}"/>
              </a:ext>
            </a:extLst>
          </p:cNvPr>
          <p:cNvSpPr>
            <a:spLocks noGrp="1"/>
          </p:cNvSpPr>
          <p:nvPr>
            <p:ph type="sldNum" sz="quarter" idx="4294967295"/>
          </p:nvPr>
        </p:nvSpPr>
        <p:spPr>
          <a:xfrm>
            <a:off x="462959" y="6189501"/>
            <a:ext cx="713909" cy="365125"/>
          </a:xfrm>
          <a:prstGeom prst="rect">
            <a:avLst/>
          </a:prstGeom>
        </p:spPr>
        <p:txBody>
          <a:bodyPr/>
          <a:lstStyle/>
          <a:p>
            <a:pPr>
              <a:defRPr/>
            </a:pPr>
            <a:r>
              <a:rPr lang="en-US" altLang="en-US" dirty="0"/>
              <a:t> </a:t>
            </a:r>
          </a:p>
        </p:txBody>
      </p:sp>
      <p:sp>
        <p:nvSpPr>
          <p:cNvPr id="7" name="Slide Number Placeholder 4">
            <a:extLst>
              <a:ext uri="{FF2B5EF4-FFF2-40B4-BE49-F238E27FC236}">
                <a16:creationId xmlns:a16="http://schemas.microsoft.com/office/drawing/2014/main" id="{50F90E6E-E171-4E8D-B048-171F241976CA}"/>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48</a:t>
            </a:fld>
            <a:endParaRPr lang="en-US" altLang="en-US" sz="1000" dirty="0">
              <a:solidFill>
                <a:srgbClr val="005C97"/>
              </a:solidFill>
              <a:latin typeface="Clarendon BT"/>
              <a:cs typeface="Clarendon BT"/>
            </a:endParaRPr>
          </a:p>
        </p:txBody>
      </p:sp>
      <p:sp>
        <p:nvSpPr>
          <p:cNvPr id="5" name="TextBox 4">
            <a:extLst>
              <a:ext uri="{FF2B5EF4-FFF2-40B4-BE49-F238E27FC236}">
                <a16:creationId xmlns:a16="http://schemas.microsoft.com/office/drawing/2014/main" id="{02E2DADF-C577-4E6F-B783-39AA65FBF7BA}"/>
              </a:ext>
            </a:extLst>
          </p:cNvPr>
          <p:cNvSpPr txBox="1"/>
          <p:nvPr/>
        </p:nvSpPr>
        <p:spPr>
          <a:xfrm>
            <a:off x="1988485" y="4222678"/>
            <a:ext cx="8215030" cy="707886"/>
          </a:xfrm>
          <a:prstGeom prst="rect">
            <a:avLst/>
          </a:prstGeom>
          <a:noFill/>
        </p:spPr>
        <p:txBody>
          <a:bodyPr wrap="square" rtlCol="0">
            <a:spAutoFit/>
          </a:bodyPr>
          <a:lstStyle/>
          <a:p>
            <a:pPr algn="ctr"/>
            <a:r>
              <a:rPr lang="en-US" sz="2000" b="1" dirty="0"/>
              <a:t>Every $1 </a:t>
            </a:r>
            <a:r>
              <a:rPr lang="en-US" sz="2000" b="1" dirty="0">
                <a:solidFill>
                  <a:schemeClr val="tx1">
                    <a:lumMod val="85000"/>
                    <a:lumOff val="15000"/>
                  </a:schemeClr>
                </a:solidFill>
              </a:rPr>
              <a:t>invested</a:t>
            </a:r>
            <a:r>
              <a:rPr lang="en-US" sz="2000" b="1" dirty="0"/>
              <a:t> in the 2021 North Dakota’s advertising campaign generated $34 in direct visitor spending and $3 in taxes</a:t>
            </a:r>
          </a:p>
        </p:txBody>
      </p:sp>
      <p:sp>
        <p:nvSpPr>
          <p:cNvPr id="3" name="Rectangle 2">
            <a:extLst>
              <a:ext uri="{FF2B5EF4-FFF2-40B4-BE49-F238E27FC236}">
                <a16:creationId xmlns:a16="http://schemas.microsoft.com/office/drawing/2014/main" id="{250BF855-1777-408B-A8EA-7348A821C617}"/>
              </a:ext>
            </a:extLst>
          </p:cNvPr>
          <p:cNvSpPr/>
          <p:nvPr/>
        </p:nvSpPr>
        <p:spPr>
          <a:xfrm>
            <a:off x="1329402" y="1842323"/>
            <a:ext cx="3332493" cy="1631216"/>
          </a:xfrm>
          <a:prstGeom prst="rect">
            <a:avLst/>
          </a:prstGeom>
        </p:spPr>
        <p:txBody>
          <a:bodyPr wrap="square">
            <a:spAutoFit/>
          </a:bodyPr>
          <a:lstStyle/>
          <a:p>
            <a:pPr algn="ctr"/>
            <a:r>
              <a:rPr lang="en-US" sz="4000" b="1" dirty="0">
                <a:solidFill>
                  <a:schemeClr val="tx1">
                    <a:lumMod val="85000"/>
                    <a:lumOff val="15000"/>
                  </a:schemeClr>
                </a:solidFill>
              </a:rPr>
              <a:t>$1 </a:t>
            </a:r>
            <a:br>
              <a:rPr lang="en-US" sz="4000" b="1" dirty="0">
                <a:solidFill>
                  <a:schemeClr val="tx1">
                    <a:lumMod val="85000"/>
                    <a:lumOff val="15000"/>
                  </a:schemeClr>
                </a:solidFill>
              </a:rPr>
            </a:br>
            <a:r>
              <a:rPr lang="en-US" sz="3000" b="1" dirty="0">
                <a:solidFill>
                  <a:schemeClr val="tx1">
                    <a:lumMod val="85000"/>
                    <a:lumOff val="15000"/>
                  </a:schemeClr>
                </a:solidFill>
              </a:rPr>
              <a:t>in advertising investment</a:t>
            </a:r>
          </a:p>
        </p:txBody>
      </p:sp>
      <p:pic>
        <p:nvPicPr>
          <p:cNvPr id="48" name="Graphic 47" descr="Circle with left arrow">
            <a:extLst>
              <a:ext uri="{FF2B5EF4-FFF2-40B4-BE49-F238E27FC236}">
                <a16:creationId xmlns:a16="http://schemas.microsoft.com/office/drawing/2014/main" id="{D1FB5349-9F39-4368-84A8-1DBA871F08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04665" y="1748053"/>
            <a:ext cx="1745442" cy="1745442"/>
          </a:xfrm>
          <a:prstGeom prst="rect">
            <a:avLst/>
          </a:prstGeom>
        </p:spPr>
      </p:pic>
      <p:graphicFrame>
        <p:nvGraphicFramePr>
          <p:cNvPr id="4" name="Table 3">
            <a:extLst>
              <a:ext uri="{FF2B5EF4-FFF2-40B4-BE49-F238E27FC236}">
                <a16:creationId xmlns:a16="http://schemas.microsoft.com/office/drawing/2014/main" id="{F6D17D5C-4D43-4586-871F-A5AFFF165CCC}"/>
              </a:ext>
            </a:extLst>
          </p:cNvPr>
          <p:cNvGraphicFramePr>
            <a:graphicFrameLocks noGrp="1"/>
          </p:cNvGraphicFramePr>
          <p:nvPr/>
        </p:nvGraphicFramePr>
        <p:xfrm>
          <a:off x="6406176" y="1748053"/>
          <a:ext cx="4649537" cy="1882000"/>
        </p:xfrm>
        <a:graphic>
          <a:graphicData uri="http://schemas.openxmlformats.org/drawingml/2006/table">
            <a:tbl>
              <a:tblPr firstRow="1" bandRow="1">
                <a:tableStyleId>{2D5ABB26-0587-4C30-8999-92F81FD0307C}</a:tableStyleId>
              </a:tblPr>
              <a:tblGrid>
                <a:gridCol w="1480663">
                  <a:extLst>
                    <a:ext uri="{9D8B030D-6E8A-4147-A177-3AD203B41FA5}">
                      <a16:colId xmlns:a16="http://schemas.microsoft.com/office/drawing/2014/main" val="897318457"/>
                    </a:ext>
                  </a:extLst>
                </a:gridCol>
                <a:gridCol w="3168874">
                  <a:extLst>
                    <a:ext uri="{9D8B030D-6E8A-4147-A177-3AD203B41FA5}">
                      <a16:colId xmlns:a16="http://schemas.microsoft.com/office/drawing/2014/main" val="2008785710"/>
                    </a:ext>
                  </a:extLst>
                </a:gridCol>
              </a:tblGrid>
              <a:tr h="941000">
                <a:tc>
                  <a:txBody>
                    <a:bodyPr/>
                    <a:lstStyle/>
                    <a:p>
                      <a:pPr algn="ctr"/>
                      <a:r>
                        <a:rPr lang="en-US" sz="4000" b="1" dirty="0">
                          <a:solidFill>
                            <a:schemeClr val="tx1">
                              <a:lumMod val="85000"/>
                              <a:lumOff val="15000"/>
                            </a:schemeClr>
                          </a:solidFill>
                        </a:rPr>
                        <a:t>$34</a:t>
                      </a:r>
                    </a:p>
                  </a:txBody>
                  <a:tcPr anchor="ctr"/>
                </a:tc>
                <a:tc>
                  <a:txBody>
                    <a:bodyPr/>
                    <a:lstStyle/>
                    <a:p>
                      <a:pPr algn="l"/>
                      <a:r>
                        <a:rPr lang="en-US" sz="3000" b="1" dirty="0">
                          <a:solidFill>
                            <a:schemeClr val="tx1">
                              <a:lumMod val="85000"/>
                              <a:lumOff val="15000"/>
                            </a:schemeClr>
                          </a:solidFill>
                        </a:rPr>
                        <a:t>Spending ROI</a:t>
                      </a:r>
                    </a:p>
                  </a:txBody>
                  <a:tcPr anchor="ctr"/>
                </a:tc>
                <a:extLst>
                  <a:ext uri="{0D108BD9-81ED-4DB2-BD59-A6C34878D82A}">
                    <a16:rowId xmlns:a16="http://schemas.microsoft.com/office/drawing/2014/main" val="210167141"/>
                  </a:ext>
                </a:extLst>
              </a:tr>
              <a:tr h="941000">
                <a:tc>
                  <a:txBody>
                    <a:bodyPr/>
                    <a:lstStyle/>
                    <a:p>
                      <a:pPr algn="ctr"/>
                      <a:r>
                        <a:rPr lang="en-US" sz="4000" b="1" dirty="0">
                          <a:solidFill>
                            <a:schemeClr val="tx1">
                              <a:lumMod val="85000"/>
                              <a:lumOff val="15000"/>
                            </a:schemeClr>
                          </a:solidFill>
                        </a:rPr>
                        <a:t>$3</a:t>
                      </a:r>
                    </a:p>
                  </a:txBody>
                  <a:tcPr anchor="ctr"/>
                </a:tc>
                <a:tc>
                  <a:txBody>
                    <a:bodyPr/>
                    <a:lstStyle/>
                    <a:p>
                      <a:pPr algn="l"/>
                      <a:r>
                        <a:rPr lang="en-US" sz="3000" b="1" dirty="0">
                          <a:solidFill>
                            <a:schemeClr val="tx1">
                              <a:lumMod val="85000"/>
                              <a:lumOff val="15000"/>
                            </a:schemeClr>
                          </a:solidFill>
                        </a:rPr>
                        <a:t>Tax ROI</a:t>
                      </a:r>
                    </a:p>
                  </a:txBody>
                  <a:tcPr anchor="ctr"/>
                </a:tc>
                <a:extLst>
                  <a:ext uri="{0D108BD9-81ED-4DB2-BD59-A6C34878D82A}">
                    <a16:rowId xmlns:a16="http://schemas.microsoft.com/office/drawing/2014/main" val="2333834016"/>
                  </a:ext>
                </a:extLst>
              </a:tr>
            </a:tbl>
          </a:graphicData>
        </a:graphic>
      </p:graphicFrame>
    </p:spTree>
    <p:extLst>
      <p:ext uri="{BB962C8B-B14F-4D97-AF65-F5344CB8AC3E}">
        <p14:creationId xmlns:p14="http://schemas.microsoft.com/office/powerpoint/2010/main" val="40185048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6524" y="3438144"/>
            <a:ext cx="3914019" cy="1485065"/>
          </a:xfrm>
        </p:spPr>
        <p:txBody>
          <a:bodyPr>
            <a:noAutofit/>
          </a:bodyPr>
          <a:lstStyle/>
          <a:p>
            <a:pPr algn="ctr"/>
            <a:r>
              <a:rPr lang="en-CA" sz="3600" b="1" dirty="0">
                <a:latin typeface="+mj-lt"/>
              </a:rPr>
              <a:t>Destination Visitation </a:t>
            </a:r>
            <a:br>
              <a:rPr lang="en-CA" sz="3600" b="1" dirty="0">
                <a:latin typeface="+mj-lt"/>
              </a:rPr>
            </a:br>
            <a:r>
              <a:rPr lang="en-CA" sz="3600" b="1" dirty="0">
                <a:latin typeface="+mj-lt"/>
              </a:rPr>
              <a:t> and Intent to Visit </a:t>
            </a:r>
          </a:p>
        </p:txBody>
      </p:sp>
      <p:pic>
        <p:nvPicPr>
          <p:cNvPr id="4" name="Picture 3" descr="Logo&#10;&#10;Description automatically generated with medium confidence">
            <a:extLst>
              <a:ext uri="{FF2B5EF4-FFF2-40B4-BE49-F238E27FC236}">
                <a16:creationId xmlns:a16="http://schemas.microsoft.com/office/drawing/2014/main" id="{CD1D02A5-CAF3-41FC-D3D2-7D6120A09007}"/>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442009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xfrm>
            <a:off x="1128888" y="191590"/>
            <a:ext cx="9973960" cy="713666"/>
          </a:xfrm>
          <a:ln>
            <a:noFill/>
          </a:ln>
          <a:effectLst/>
        </p:spPr>
        <p:txBody>
          <a:bodyPr>
            <a:normAutofit/>
          </a:bodyPr>
          <a:lstStyle/>
          <a:p>
            <a:r>
              <a:rPr lang="en-US" sz="3000" b="0" dirty="0">
                <a:ln w="6350">
                  <a:solidFill>
                    <a:schemeClr val="bg1"/>
                  </a:solidFill>
                </a:ln>
                <a:effectLst/>
                <a:latin typeface="+mj-lt"/>
              </a:rPr>
              <a:t>Destination Visitation and Intent to Visit</a:t>
            </a:r>
            <a:endParaRPr lang="en-US" sz="3000" b="0" dirty="0">
              <a:ln w="6350">
                <a:noFill/>
              </a:ln>
              <a:effectLst/>
              <a:latin typeface="+mj-lt"/>
            </a:endParaRPr>
          </a:p>
        </p:txBody>
      </p:sp>
      <p:sp>
        <p:nvSpPr>
          <p:cNvPr id="786435" name="Rectangle 3"/>
          <p:cNvSpPr>
            <a:spLocks noGrp="1" noChangeArrowheads="1"/>
          </p:cNvSpPr>
          <p:nvPr>
            <p:ph type="body" idx="1"/>
          </p:nvPr>
        </p:nvSpPr>
        <p:spPr>
          <a:xfrm>
            <a:off x="1117600" y="1400970"/>
            <a:ext cx="9973960" cy="4551775"/>
          </a:xfrm>
        </p:spPr>
        <p:txBody>
          <a:bodyPr>
            <a:noAutofit/>
          </a:bodyPr>
          <a:lstStyle/>
          <a:p>
            <a:pPr lvl="0"/>
            <a:r>
              <a:rPr lang="en-US" dirty="0">
                <a:latin typeface="+mn-lt"/>
              </a:rPr>
              <a:t>Less than half (44%) of travelers in North Dakota’s regional advertising markets have visited the state in their lifetimes, with a quarter (23%) visiting during the past 2 years. </a:t>
            </a:r>
          </a:p>
          <a:p>
            <a:pPr lvl="0"/>
            <a:r>
              <a:rPr lang="en-US" dirty="0">
                <a:latin typeface="+mn-lt"/>
              </a:rPr>
              <a:t>A third (31%) intend on visiting North Dakota during the next 12 months.</a:t>
            </a:r>
          </a:p>
          <a:p>
            <a:pPr lvl="0">
              <a:spcAft>
                <a:spcPts val="300"/>
              </a:spcAft>
            </a:pPr>
            <a:endParaRPr lang="en-US" dirty="0">
              <a:latin typeface="+mn-lt"/>
            </a:endParaRPr>
          </a:p>
          <a:p>
            <a:pPr lvl="0">
              <a:spcAft>
                <a:spcPts val="300"/>
              </a:spcAft>
            </a:pPr>
            <a:endParaRPr lang="en-US" dirty="0">
              <a:latin typeface="+mn-lt"/>
            </a:endParaRPr>
          </a:p>
          <a:p>
            <a:pPr>
              <a:spcBef>
                <a:spcPts val="600"/>
              </a:spcBef>
              <a:spcAft>
                <a:spcPts val="0"/>
              </a:spcAft>
            </a:pPr>
            <a:endParaRPr lang="en-US" dirty="0">
              <a:solidFill>
                <a:schemeClr val="tx1">
                  <a:lumMod val="85000"/>
                  <a:lumOff val="15000"/>
                </a:schemeClr>
              </a:solidFill>
              <a:latin typeface="+mn-lt"/>
            </a:endParaRPr>
          </a:p>
        </p:txBody>
      </p:sp>
      <p:sp>
        <p:nvSpPr>
          <p:cNvPr id="4" name="Slide Number Placeholder 5"/>
          <p:cNvSpPr>
            <a:spLocks noGrp="1"/>
          </p:cNvSpPr>
          <p:nvPr>
            <p:ph type="sldNum" sz="quarter" idx="4294967295"/>
          </p:nvPr>
        </p:nvSpPr>
        <p:spPr>
          <a:xfrm>
            <a:off x="462959" y="6189501"/>
            <a:ext cx="713909" cy="365125"/>
          </a:xfrm>
          <a:prstGeom prst="rect">
            <a:avLst/>
          </a:prstGeom>
        </p:spPr>
        <p:txBody>
          <a:bodyPr/>
          <a:lstStyle/>
          <a:p>
            <a:r>
              <a:rPr lang="en-US" altLang="en-US" dirty="0"/>
              <a:t>  </a:t>
            </a:r>
          </a:p>
        </p:txBody>
      </p:sp>
      <p:sp>
        <p:nvSpPr>
          <p:cNvPr id="7" name="Slide Number Placeholder 4">
            <a:extLst>
              <a:ext uri="{FF2B5EF4-FFF2-40B4-BE49-F238E27FC236}">
                <a16:creationId xmlns:a16="http://schemas.microsoft.com/office/drawing/2014/main" id="{573971EF-7BF9-4FB8-B75C-95B958DC0079}"/>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50</a:t>
            </a:fld>
            <a:endParaRPr lang="en-US" altLang="en-US" sz="1000" dirty="0">
              <a:solidFill>
                <a:srgbClr val="005C97"/>
              </a:solidFill>
              <a:latin typeface="Clarendon BT"/>
              <a:cs typeface="Clarendon BT"/>
            </a:endParaRPr>
          </a:p>
        </p:txBody>
      </p:sp>
    </p:spTree>
    <p:extLst>
      <p:ext uri="{BB962C8B-B14F-4D97-AF65-F5344CB8AC3E}">
        <p14:creationId xmlns:p14="http://schemas.microsoft.com/office/powerpoint/2010/main" val="641734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nvGraphicFramePr>
        <p:xfrm>
          <a:off x="911789" y="1426464"/>
          <a:ext cx="9843909" cy="4348367"/>
        </p:xfrm>
        <a:graphic>
          <a:graphicData uri="http://schemas.openxmlformats.org/drawingml/2006/chart">
            <c:chart xmlns:c="http://schemas.openxmlformats.org/drawingml/2006/chart" xmlns:r="http://schemas.openxmlformats.org/officeDocument/2006/relationships" r:id="rId3"/>
          </a:graphicData>
        </a:graphic>
      </p:graphicFrame>
      <p:sp>
        <p:nvSpPr>
          <p:cNvPr id="88068" name="Rectangle 2"/>
          <p:cNvSpPr>
            <a:spLocks noGrp="1" noChangeArrowheads="1"/>
          </p:cNvSpPr>
          <p:nvPr>
            <p:ph type="title"/>
          </p:nvPr>
        </p:nvSpPr>
        <p:spPr>
          <a:xfrm>
            <a:off x="1076392" y="113958"/>
            <a:ext cx="8677208" cy="942773"/>
          </a:xfrm>
          <a:effectLst/>
        </p:spPr>
        <p:txBody>
          <a:bodyPr>
            <a:normAutofit/>
          </a:bodyPr>
          <a:lstStyle/>
          <a:p>
            <a:pPr eaLnBrk="1" hangingPunct="1"/>
            <a:r>
              <a:rPr lang="en-US" sz="3000" b="0" dirty="0">
                <a:ln w="6350">
                  <a:solidFill>
                    <a:schemeClr val="bg1"/>
                  </a:solidFill>
                </a:ln>
                <a:effectLst/>
                <a:latin typeface="+mj-lt"/>
              </a:rPr>
              <a:t>Past Visitation to North Dakota</a:t>
            </a:r>
          </a:p>
        </p:txBody>
      </p:sp>
      <p:sp>
        <p:nvSpPr>
          <p:cNvPr id="14" name="Slide Number Placeholder 4">
            <a:extLst>
              <a:ext uri="{FF2B5EF4-FFF2-40B4-BE49-F238E27FC236}">
                <a16:creationId xmlns:a16="http://schemas.microsoft.com/office/drawing/2014/main" id="{BFC7C73B-B0BD-4E78-B39F-7FAA89396274}"/>
              </a:ext>
            </a:extLst>
          </p:cNvPr>
          <p:cNvSpPr txBox="1">
            <a:spLocks/>
          </p:cNvSpPr>
          <p:nvPr/>
        </p:nvSpPr>
        <p:spPr>
          <a:xfrm>
            <a:off x="282225" y="6234116"/>
            <a:ext cx="84666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fld id="{A5E9FE7A-5BCD-4799-8143-46D1F995E30B}" type="slidenum">
              <a:rPr lang="en-US" altLang="en-US" sz="1000" smtClean="0">
                <a:solidFill>
                  <a:srgbClr val="005C97"/>
                </a:solidFill>
                <a:latin typeface="Clarendon BT"/>
                <a:cs typeface="Clarendon BT"/>
              </a:rPr>
              <a:pPr algn="ctr">
                <a:defRPr/>
              </a:pPr>
              <a:t>51</a:t>
            </a:fld>
            <a:endParaRPr lang="en-US" altLang="en-US" sz="1000" dirty="0">
              <a:solidFill>
                <a:srgbClr val="005C97"/>
              </a:solidFill>
              <a:latin typeface="Clarendon BT"/>
              <a:cs typeface="Clarendon BT"/>
            </a:endParaRPr>
          </a:p>
        </p:txBody>
      </p:sp>
      <p:sp>
        <p:nvSpPr>
          <p:cNvPr id="11" name="Text Box 6">
            <a:extLst>
              <a:ext uri="{FF2B5EF4-FFF2-40B4-BE49-F238E27FC236}">
                <a16:creationId xmlns:a16="http://schemas.microsoft.com/office/drawing/2014/main" id="{08053D10-5E20-4E69-B11D-40A96BFE70F0}"/>
              </a:ext>
            </a:extLst>
          </p:cNvPr>
          <p:cNvSpPr txBox="1">
            <a:spLocks noChangeArrowheads="1"/>
          </p:cNvSpPr>
          <p:nvPr/>
        </p:nvSpPr>
        <p:spPr bwMode="auto">
          <a:xfrm>
            <a:off x="4102089" y="1021904"/>
            <a:ext cx="4258729"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spTree>
    <p:extLst>
      <p:ext uri="{BB962C8B-B14F-4D97-AF65-F5344CB8AC3E}">
        <p14:creationId xmlns:p14="http://schemas.microsoft.com/office/powerpoint/2010/main" val="1760838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92233" y="6231685"/>
            <a:ext cx="827088" cy="365125"/>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52</a:t>
            </a:fld>
            <a:endParaRPr altLang="en-US" dirty="0"/>
          </a:p>
        </p:txBody>
      </p:sp>
      <p:sp>
        <p:nvSpPr>
          <p:cNvPr id="15" name="Title 14">
            <a:extLst>
              <a:ext uri="{FF2B5EF4-FFF2-40B4-BE49-F238E27FC236}">
                <a16:creationId xmlns:a16="http://schemas.microsoft.com/office/drawing/2014/main" id="{D2FFCA7F-4940-450C-A5A5-B7C93F5BF6E7}"/>
              </a:ext>
            </a:extLst>
          </p:cNvPr>
          <p:cNvSpPr>
            <a:spLocks noGrp="1"/>
          </p:cNvSpPr>
          <p:nvPr>
            <p:ph type="title"/>
          </p:nvPr>
        </p:nvSpPr>
        <p:spPr>
          <a:xfrm>
            <a:off x="1128888" y="191590"/>
            <a:ext cx="9973960" cy="784456"/>
          </a:xfrm>
          <a:effectLst/>
        </p:spPr>
        <p:txBody>
          <a:bodyPr>
            <a:normAutofit/>
          </a:bodyPr>
          <a:lstStyle/>
          <a:p>
            <a:r>
              <a:rPr lang="en-US" sz="3000" b="0" dirty="0">
                <a:ln w="6350">
                  <a:solidFill>
                    <a:schemeClr val="bg1"/>
                  </a:solidFill>
                </a:ln>
                <a:effectLst/>
                <a:latin typeface="+mj-lt"/>
              </a:rPr>
              <a:t>Future Intent to Visit North Dakota*</a:t>
            </a:r>
          </a:p>
        </p:txBody>
      </p:sp>
      <p:sp>
        <p:nvSpPr>
          <p:cNvPr id="7" name="Text Box 6">
            <a:extLst>
              <a:ext uri="{FF2B5EF4-FFF2-40B4-BE49-F238E27FC236}">
                <a16:creationId xmlns:a16="http://schemas.microsoft.com/office/drawing/2014/main" id="{8C31A0E2-D512-4680-B050-F311B910E41D}"/>
              </a:ext>
            </a:extLst>
          </p:cNvPr>
          <p:cNvSpPr txBox="1">
            <a:spLocks noChangeArrowheads="1"/>
          </p:cNvSpPr>
          <p:nvPr/>
        </p:nvSpPr>
        <p:spPr bwMode="auto">
          <a:xfrm>
            <a:off x="4102089" y="1021904"/>
            <a:ext cx="4197815"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Residents of </a:t>
            </a:r>
            <a:r>
              <a:rPr lang="en-CA" sz="1200" kern="0" dirty="0">
                <a:solidFill>
                  <a:schemeClr val="tx1">
                    <a:lumMod val="85000"/>
                    <a:lumOff val="15000"/>
                  </a:schemeClr>
                </a:solidFill>
                <a:cs typeface="Arial" panose="020B0604020202020204" pitchFamily="34" charset="0"/>
              </a:rPr>
              <a:t>North Dakota</a:t>
            </a:r>
            <a:r>
              <a:rPr lang="en-US" sz="1200" kern="0" dirty="0">
                <a:solidFill>
                  <a:schemeClr val="tx1">
                    <a:lumMod val="85000"/>
                    <a:lumOff val="15000"/>
                  </a:schemeClr>
                </a:solidFill>
                <a:cs typeface="Arial" panose="020B0604020202020204" pitchFamily="34" charset="0"/>
              </a:rPr>
              <a:t>’s Regional Advertising Markets </a:t>
            </a:r>
          </a:p>
        </p:txBody>
      </p:sp>
      <p:graphicFrame>
        <p:nvGraphicFramePr>
          <p:cNvPr id="9" name="Content Placeholder 8">
            <a:extLst>
              <a:ext uri="{FF2B5EF4-FFF2-40B4-BE49-F238E27FC236}">
                <a16:creationId xmlns:a16="http://schemas.microsoft.com/office/drawing/2014/main" id="{DC08B958-E2F5-53BF-15CC-23C8BC41E064}"/>
              </a:ext>
            </a:extLst>
          </p:cNvPr>
          <p:cNvGraphicFramePr>
            <a:graphicFrameLocks noGrp="1"/>
          </p:cNvGraphicFramePr>
          <p:nvPr>
            <p:ph idx="1"/>
          </p:nvPr>
        </p:nvGraphicFramePr>
        <p:xfrm>
          <a:off x="1645569" y="2060595"/>
          <a:ext cx="8420572" cy="350472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DEAE4232-101B-F03E-D7C6-770B70D84D6A}"/>
              </a:ext>
            </a:extLst>
          </p:cNvPr>
          <p:cNvSpPr txBox="1"/>
          <p:nvPr/>
        </p:nvSpPr>
        <p:spPr>
          <a:xfrm>
            <a:off x="1128890" y="6224817"/>
            <a:ext cx="7550870" cy="276999"/>
          </a:xfrm>
          <a:prstGeom prst="rect">
            <a:avLst/>
          </a:prstGeom>
          <a:noFill/>
        </p:spPr>
        <p:txBody>
          <a:bodyPr wrap="square" rtlCol="0">
            <a:spAutoFit/>
          </a:bodyPr>
          <a:lstStyle/>
          <a:p>
            <a:r>
              <a:rPr lang="en-US" sz="1200" dirty="0"/>
              <a:t>*Respondents who said they would probably or definitely take a trip to North Dakota in the next 12 months</a:t>
            </a:r>
          </a:p>
        </p:txBody>
      </p:sp>
    </p:spTree>
    <p:extLst>
      <p:ext uri="{BB962C8B-B14F-4D97-AF65-F5344CB8AC3E}">
        <p14:creationId xmlns:p14="http://schemas.microsoft.com/office/powerpoint/2010/main" val="26285070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8664" y="3438144"/>
            <a:ext cx="3419855" cy="1485065"/>
          </a:xfrm>
        </p:spPr>
        <p:txBody>
          <a:bodyPr>
            <a:noAutofit/>
          </a:bodyPr>
          <a:lstStyle/>
          <a:p>
            <a:pPr algn="ctr"/>
            <a:r>
              <a:rPr lang="en-CA" sz="3600" b="1" dirty="0">
                <a:latin typeface="+mj-lt"/>
              </a:rPr>
              <a:t>Hesitations About Traveling to North Dakota</a:t>
            </a:r>
          </a:p>
        </p:txBody>
      </p:sp>
      <p:pic>
        <p:nvPicPr>
          <p:cNvPr id="3" name="Picture 2" descr="Logo&#10;&#10;Description automatically generated with medium confidence">
            <a:extLst>
              <a:ext uri="{FF2B5EF4-FFF2-40B4-BE49-F238E27FC236}">
                <a16:creationId xmlns:a16="http://schemas.microsoft.com/office/drawing/2014/main" id="{BC329D97-7B1F-1CFA-4BCD-FC7133F8D411}"/>
              </a:ext>
            </a:extLst>
          </p:cNvPr>
          <p:cNvPicPr>
            <a:picLocks noChangeAspect="1"/>
          </p:cNvPicPr>
          <p:nvPr/>
        </p:nvPicPr>
        <p:blipFill>
          <a:blip r:embed="rId3"/>
          <a:stretch>
            <a:fillRect/>
          </a:stretch>
        </p:blipFill>
        <p:spPr>
          <a:xfrm>
            <a:off x="2004759" y="3212765"/>
            <a:ext cx="3326130" cy="2072640"/>
          </a:xfrm>
          <a:prstGeom prst="rect">
            <a:avLst/>
          </a:prstGeom>
        </p:spPr>
      </p:pic>
    </p:spTree>
    <p:extLst>
      <p:ext uri="{BB962C8B-B14F-4D97-AF65-F5344CB8AC3E}">
        <p14:creationId xmlns:p14="http://schemas.microsoft.com/office/powerpoint/2010/main" val="1480900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5166273" y="-1980794"/>
            <a:ext cx="3254299" cy="1330442"/>
          </a:xfrm>
          <a:prstGeom prst="rect">
            <a:avLst/>
          </a:prstGeom>
        </p:spPr>
        <p:txBody>
          <a:bodyPr vert="horz" lIns="91440" tIns="45720" rIns="91440" bIns="45720" rtlCol="0" anchor="t"/>
          <a:lstStyle>
            <a:defPPr>
              <a:defRPr lang="en-US"/>
            </a:defPPr>
            <a:lvl1pPr marL="0" algn="ctr" defTabSz="457200" rtl="0" eaLnBrk="1" latinLnBrk="0" hangingPunct="1">
              <a:defRPr lang="en-US" sz="1000" kern="1200" smtClean="0">
                <a:solidFill>
                  <a:srgbClr val="005C97"/>
                </a:solidFill>
                <a:latin typeface="Clarendon BT"/>
                <a:ea typeface="+mn-ea"/>
                <a:cs typeface="Clarendon B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79E3BF6-0C10-4EBA-95D1-CF77FE5B44E2}" type="slidenum">
              <a:rPr lang="en-US" smtClean="0"/>
              <a:pPr>
                <a:defRPr/>
              </a:pPr>
              <a:t>54</a:t>
            </a:fld>
            <a:endParaRPr altLang="en-US" dirty="0"/>
          </a:p>
        </p:txBody>
      </p:sp>
      <p:sp>
        <p:nvSpPr>
          <p:cNvPr id="6" name="Title 5">
            <a:extLst>
              <a:ext uri="{FF2B5EF4-FFF2-40B4-BE49-F238E27FC236}">
                <a16:creationId xmlns:a16="http://schemas.microsoft.com/office/drawing/2014/main" id="{C785EDE5-89E2-46FC-A180-3B230FFA369E}"/>
              </a:ext>
            </a:extLst>
          </p:cNvPr>
          <p:cNvSpPr>
            <a:spLocks noGrp="1"/>
          </p:cNvSpPr>
          <p:nvPr>
            <p:ph type="title"/>
          </p:nvPr>
        </p:nvSpPr>
        <p:spPr>
          <a:effectLst/>
        </p:spPr>
        <p:txBody>
          <a:bodyPr>
            <a:normAutofit/>
          </a:bodyPr>
          <a:lstStyle/>
          <a:p>
            <a:r>
              <a:rPr lang="en-US" sz="3000" b="0" dirty="0">
                <a:ln w="6350">
                  <a:solidFill>
                    <a:schemeClr val="bg1"/>
                  </a:solidFill>
                </a:ln>
                <a:latin typeface="+mj-lt"/>
              </a:rPr>
              <a:t>Hesitations About Traveling to North Dakota</a:t>
            </a:r>
          </a:p>
        </p:txBody>
      </p:sp>
      <p:graphicFrame>
        <p:nvGraphicFramePr>
          <p:cNvPr id="10" name="Content Placeholder 8">
            <a:extLst>
              <a:ext uri="{FF2B5EF4-FFF2-40B4-BE49-F238E27FC236}">
                <a16:creationId xmlns:a16="http://schemas.microsoft.com/office/drawing/2014/main" id="{312F7713-8FA1-445C-A1DA-7F5E99B74B0F}"/>
              </a:ext>
            </a:extLst>
          </p:cNvPr>
          <p:cNvGraphicFramePr>
            <a:graphicFrameLocks noGrp="1"/>
          </p:cNvGraphicFramePr>
          <p:nvPr>
            <p:ph idx="1"/>
          </p:nvPr>
        </p:nvGraphicFramePr>
        <p:xfrm>
          <a:off x="-2166404" y="2126496"/>
          <a:ext cx="7759083" cy="28465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5">
            <a:extLst>
              <a:ext uri="{FF2B5EF4-FFF2-40B4-BE49-F238E27FC236}">
                <a16:creationId xmlns:a16="http://schemas.microsoft.com/office/drawing/2014/main" id="{60D46BF4-837D-44D5-B876-CFFEEE2DAF4F}"/>
              </a:ext>
            </a:extLst>
          </p:cNvPr>
          <p:cNvGraphicFramePr>
            <a:graphicFrameLocks/>
          </p:cNvGraphicFramePr>
          <p:nvPr/>
        </p:nvGraphicFramePr>
        <p:xfrm>
          <a:off x="4128117" y="2081099"/>
          <a:ext cx="8063883" cy="334989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Box 6">
            <a:extLst>
              <a:ext uri="{FF2B5EF4-FFF2-40B4-BE49-F238E27FC236}">
                <a16:creationId xmlns:a16="http://schemas.microsoft.com/office/drawing/2014/main" id="{212B9F23-5EF1-B1A1-A6F2-4BC2AB497BBE}"/>
              </a:ext>
            </a:extLst>
          </p:cNvPr>
          <p:cNvSpPr txBox="1">
            <a:spLocks noChangeArrowheads="1"/>
          </p:cNvSpPr>
          <p:nvPr/>
        </p:nvSpPr>
        <p:spPr bwMode="auto">
          <a:xfrm>
            <a:off x="6276951" y="1809294"/>
            <a:ext cx="4670060" cy="271805"/>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200" kern="0" dirty="0">
                <a:solidFill>
                  <a:schemeClr val="tx1">
                    <a:lumMod val="85000"/>
                    <a:lumOff val="15000"/>
                  </a:schemeClr>
                </a:solidFill>
                <a:cs typeface="Arial" panose="020B0604020202020204" pitchFamily="34" charset="0"/>
              </a:rPr>
              <a:t>Base: </a:t>
            </a:r>
            <a:r>
              <a:rPr lang="en-US" sz="1200" b="0" i="0" dirty="0">
                <a:effectLst/>
                <a:latin typeface="-apple-system"/>
              </a:rPr>
              <a:t>Respondents who had hesitations about traveling to North Dakota</a:t>
            </a:r>
            <a:endParaRPr lang="en-US" sz="1200" kern="0" dirty="0">
              <a:solidFill>
                <a:schemeClr val="tx1">
                  <a:lumMod val="85000"/>
                  <a:lumOff val="15000"/>
                </a:schemeClr>
              </a:solidFill>
              <a:cs typeface="Arial" panose="020B0604020202020204" pitchFamily="34" charset="0"/>
            </a:endParaRPr>
          </a:p>
        </p:txBody>
      </p:sp>
      <p:sp>
        <p:nvSpPr>
          <p:cNvPr id="2" name="TextBox 1">
            <a:extLst>
              <a:ext uri="{FF2B5EF4-FFF2-40B4-BE49-F238E27FC236}">
                <a16:creationId xmlns:a16="http://schemas.microsoft.com/office/drawing/2014/main" id="{C9B439E6-63D0-577B-BA22-7493DCCBB95D}"/>
              </a:ext>
            </a:extLst>
          </p:cNvPr>
          <p:cNvSpPr txBox="1"/>
          <p:nvPr/>
        </p:nvSpPr>
        <p:spPr>
          <a:xfrm>
            <a:off x="2997318" y="2746391"/>
            <a:ext cx="2023255" cy="1354217"/>
          </a:xfrm>
          <a:prstGeom prst="rect">
            <a:avLst/>
          </a:prstGeom>
          <a:noFill/>
        </p:spPr>
        <p:txBody>
          <a:bodyPr wrap="square" rtlCol="0">
            <a:spAutoFit/>
          </a:bodyPr>
          <a:lstStyle/>
          <a:p>
            <a:r>
              <a:rPr lang="en-US" sz="1600" b="1" dirty="0"/>
              <a:t>had hesitations </a:t>
            </a:r>
            <a:br>
              <a:rPr lang="en-US" sz="1600" b="1" dirty="0"/>
            </a:br>
            <a:r>
              <a:rPr lang="en-US" sz="1600" b="1" dirty="0"/>
              <a:t>about traveling to ND between Jan 2021 and Mar 2022</a:t>
            </a:r>
            <a:endParaRPr lang="en-US" sz="1600" b="1" dirty="0">
              <a:solidFill>
                <a:schemeClr val="tx1">
                  <a:lumMod val="85000"/>
                  <a:lumOff val="15000"/>
                </a:schemeClr>
              </a:solidFill>
            </a:endParaRPr>
          </a:p>
          <a:p>
            <a:endParaRPr lang="en-US" dirty="0"/>
          </a:p>
        </p:txBody>
      </p:sp>
      <p:sp>
        <p:nvSpPr>
          <p:cNvPr id="8" name="Text Box 6">
            <a:extLst>
              <a:ext uri="{FF2B5EF4-FFF2-40B4-BE49-F238E27FC236}">
                <a16:creationId xmlns:a16="http://schemas.microsoft.com/office/drawing/2014/main" id="{59F51A74-3BCD-B574-534C-D7FC691FC57F}"/>
              </a:ext>
            </a:extLst>
          </p:cNvPr>
          <p:cNvSpPr txBox="1">
            <a:spLocks noChangeArrowheads="1"/>
          </p:cNvSpPr>
          <p:nvPr/>
        </p:nvSpPr>
        <p:spPr bwMode="auto">
          <a:xfrm>
            <a:off x="10173215" y="5430998"/>
            <a:ext cx="578234" cy="241027"/>
          </a:xfrm>
          <a:prstGeom prst="rect">
            <a:avLst/>
          </a:prstGeom>
          <a:noFill/>
          <a:ln w="12700">
            <a:noFill/>
            <a:miter lim="800000"/>
            <a:headEnd type="none" w="sm" len="sm"/>
            <a:tailEnd type="none" w="sm" len="sm"/>
          </a:ln>
          <a:effectLst/>
        </p:spPr>
        <p:txBody>
          <a:bodyPr vert="horz" wrap="none" lIns="86296" tIns="43148" rIns="86296" bIns="43148" numCol="1" anchor="t" anchorCtr="0" compatLnSpc="1">
            <a:prstTxWarp prst="textNoShape">
              <a:avLst/>
            </a:prstTxWarp>
            <a:spAutoFit/>
          </a:bodyPr>
          <a:lstStyle/>
          <a:p>
            <a:pPr defTabSz="914400">
              <a:defRPr/>
            </a:pPr>
            <a:r>
              <a:rPr lang="en-US" sz="1000" kern="0" dirty="0">
                <a:solidFill>
                  <a:schemeClr val="tx1">
                    <a:lumMod val="85000"/>
                    <a:lumOff val="15000"/>
                  </a:schemeClr>
                </a:solidFill>
                <a:cs typeface="Arial" panose="020B0604020202020204" pitchFamily="34" charset="0"/>
              </a:rPr>
              <a:t>Percent</a:t>
            </a:r>
          </a:p>
        </p:txBody>
      </p:sp>
    </p:spTree>
    <p:extLst>
      <p:ext uri="{BB962C8B-B14F-4D97-AF65-F5344CB8AC3E}">
        <p14:creationId xmlns:p14="http://schemas.microsoft.com/office/powerpoint/2010/main" val="1751275997"/>
      </p:ext>
    </p:extLst>
  </p:cSld>
  <p:clrMapOvr>
    <a:masterClrMapping/>
  </p:clrMapOvr>
</p:sld>
</file>

<file path=ppt/theme/theme1.xml><?xml version="1.0" encoding="utf-8"?>
<a:theme xmlns:a="http://schemas.openxmlformats.org/drawingml/2006/main" name="Office Theme">
  <a:themeElements>
    <a:clrScheme name="Longwoods">
      <a:dk1>
        <a:sysClr val="windowText" lastClr="000000"/>
      </a:dk1>
      <a:lt1>
        <a:sysClr val="window" lastClr="FFFFFF"/>
      </a:lt1>
      <a:dk2>
        <a:srgbClr val="005C97"/>
      </a:dk2>
      <a:lt2>
        <a:srgbClr val="808080"/>
      </a:lt2>
      <a:accent1>
        <a:srgbClr val="005C97"/>
      </a:accent1>
      <a:accent2>
        <a:srgbClr val="CBDD5F"/>
      </a:accent2>
      <a:accent3>
        <a:srgbClr val="88C873"/>
      </a:accent3>
      <a:accent4>
        <a:srgbClr val="20B1E7"/>
      </a:accent4>
      <a:accent5>
        <a:srgbClr val="808080"/>
      </a:accent5>
      <a:accent6>
        <a:srgbClr val="005C97"/>
      </a:accent6>
      <a:hlink>
        <a:srgbClr val="CBDD5F"/>
      </a:hlink>
      <a:folHlink>
        <a:srgbClr val="20B1E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ongwoods New PowerPoint Template - 2017 FINAL" id="{AA1161BA-F59C-5E44-BF70-1B9C1A01450E}" vid="{A4553F97-E621-1343-8740-062E9A79F9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
    <a:dk1>
      <a:srgbClr val="000000"/>
    </a:dk1>
    <a:lt1>
      <a:srgbClr val="FFFFFF"/>
    </a:lt1>
    <a:dk2>
      <a:srgbClr val="66FFFF"/>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raft Report March 6">
    <a:majorFont>
      <a:latin typeface="Optimum"/>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DB1F1C29DB8346B6DE5F4AB11A5147" ma:contentTypeVersion="22" ma:contentTypeDescription="Create a new document." ma:contentTypeScope="" ma:versionID="d02029dd020a9c46fa7457608cc25707">
  <xsd:schema xmlns:xsd="http://www.w3.org/2001/XMLSchema" xmlns:xs="http://www.w3.org/2001/XMLSchema" xmlns:p="http://schemas.microsoft.com/office/2006/metadata/properties" xmlns:ns1="http://schemas.microsoft.com/sharepoint/v3" xmlns:ns2="23aa5e24-0afb-4e59-9dc3-7000ee915fea" xmlns:ns3="f45c79ae-7081-48ed-8529-ac83725463f7" xmlns:ns4="25d83d48-fb20-4537-95a6-325135718581" targetNamespace="http://schemas.microsoft.com/office/2006/metadata/properties" ma:root="true" ma:fieldsID="198bc9fc0e769b592eda8b8cb6db0b01" ns1:_="" ns2:_="" ns3:_="" ns4:_="">
    <xsd:import namespace="http://schemas.microsoft.com/sharepoint/v3"/>
    <xsd:import namespace="23aa5e24-0afb-4e59-9dc3-7000ee915fea"/>
    <xsd:import namespace="f45c79ae-7081-48ed-8529-ac83725463f7"/>
    <xsd:import namespace="25d83d48-fb20-4537-95a6-325135718581"/>
    <xsd:element name="properties">
      <xsd:complexType>
        <xsd:sequence>
          <xsd:element name="documentManagement">
            <xsd:complexType>
              <xsd:all>
                <xsd:element ref="ns2:Category" minOccurs="0"/>
                <xsd:element ref="ns2:Summary" minOccurs="0"/>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ContactName" minOccurs="0"/>
                <xsd:element ref="ns1:_ip_UnifiedCompliancePolicyProperties" minOccurs="0"/>
                <xsd:element ref="ns1:_ip_UnifiedCompliancePolicyUIActio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5e24-0afb-4e59-9dc3-7000ee915fea" elementFormDefault="qualified">
    <xsd:import namespace="http://schemas.microsoft.com/office/2006/documentManagement/types"/>
    <xsd:import namespace="http://schemas.microsoft.com/office/infopath/2007/PartnerControls"/>
    <xsd:element name="Category" ma:index="8" nillable="true" ma:displayName="Category" ma:format="Dropdown" ma:internalName="Category">
      <xsd:simpleType>
        <xsd:restriction base="dms:Choice">
          <xsd:enumeration value="All-Staff Meetings"/>
          <xsd:enumeration value="ArcGIS Maps"/>
          <xsd:enumeration value="Banners"/>
          <xsd:enumeration value="Cabinet Reports"/>
          <xsd:enumeration value="Committees"/>
          <xsd:enumeration value="Divisions"/>
          <xsd:enumeration value="Fiscal"/>
          <xsd:enumeration value="Goals"/>
          <xsd:enumeration value="Human Resources"/>
          <xsd:enumeration value="Information Technology"/>
          <xsd:enumeration value="Marketing &amp; Communications"/>
          <xsd:enumeration value="Office Forms"/>
          <xsd:enumeration value="Policies"/>
          <xsd:enumeration value="Procedures"/>
          <xsd:enumeration value="Templates"/>
          <xsd:enumeration value="Travel"/>
        </xsd:restriction>
      </xsd:simpleType>
    </xsd:element>
    <xsd:element name="Summary" ma:index="9" nillable="true" ma:displayName="Summary" ma:format="Dropdown" ma:internalName="Summary">
      <xsd:simpleType>
        <xsd:restriction base="dms:Note">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ContactName" ma:index="23" nillable="true" ma:displayName="Contact Name" ma:format="Dropdown" ma:internalName="ContactName">
      <xsd:simpleType>
        <xsd:restriction base="dms:Text">
          <xsd:maxLength value="255"/>
        </xsd:restrictio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bbe65411-2828-40d8-bdc2-0527504d90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45c79ae-7081-48ed-8529-ac83725463f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d83d48-fb20-4537-95a6-325135718581"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a4c318be-9be2-49a4-81e6-098915c8ca15}" ma:internalName="TaxCatchAll" ma:showField="CatchAllData" ma:web="f45c79ae-7081-48ed-8529-ac83725463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23aa5e24-0afb-4e59-9dc3-7000ee915fea">
      <Terms xmlns="http://schemas.microsoft.com/office/infopath/2007/PartnerControls"/>
    </lcf76f155ced4ddcb4097134ff3c332f>
    <ContactName xmlns="23aa5e24-0afb-4e59-9dc3-7000ee915fea" xsi:nil="true"/>
    <Category xmlns="23aa5e24-0afb-4e59-9dc3-7000ee915fea" xsi:nil="true"/>
    <Summary xmlns="23aa5e24-0afb-4e59-9dc3-7000ee915fea" xsi:nil="true"/>
    <TaxCatchAll xmlns="25d83d48-fb20-4537-95a6-325135718581" xsi:nil="true"/>
  </documentManagement>
</p:properties>
</file>

<file path=customXml/itemProps1.xml><?xml version="1.0" encoding="utf-8"?>
<ds:datastoreItem xmlns:ds="http://schemas.openxmlformats.org/officeDocument/2006/customXml" ds:itemID="{3B0BC7AB-CD85-4C95-A8B0-7457FF76489E}">
  <ds:schemaRefs>
    <ds:schemaRef ds:uri="http://schemas.microsoft.com/sharepoint/v3/contenttype/forms"/>
  </ds:schemaRefs>
</ds:datastoreItem>
</file>

<file path=customXml/itemProps2.xml><?xml version="1.0" encoding="utf-8"?>
<ds:datastoreItem xmlns:ds="http://schemas.openxmlformats.org/officeDocument/2006/customXml" ds:itemID="{290DD800-9CC4-4F07-A8E5-B969DAD052E6}">
  <ds:schemaRefs>
    <ds:schemaRef ds:uri="23aa5e24-0afb-4e59-9dc3-7000ee915fea"/>
    <ds:schemaRef ds:uri="25d83d48-fb20-4537-95a6-325135718581"/>
    <ds:schemaRef ds:uri="f45c79ae-7081-48ed-8529-ac83725463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5E0176B-81D0-480B-BCAB-9689940D546F}">
  <ds:schemaRefs>
    <ds:schemaRef ds:uri="23aa5e24-0afb-4e59-9dc3-7000ee915fea"/>
    <ds:schemaRef ds:uri="25d83d48-fb20-4537-95a6-325135718581"/>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37335</TotalTime>
  <Words>2784</Words>
  <Application>Microsoft Office PowerPoint</Application>
  <PresentationFormat>Widescreen</PresentationFormat>
  <Paragraphs>354</Paragraphs>
  <Slides>54</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-apple-system</vt:lpstr>
      <vt:lpstr>Arial</vt:lpstr>
      <vt:lpstr>Calibri</vt:lpstr>
      <vt:lpstr>Clarendon BT</vt:lpstr>
      <vt:lpstr>Office Theme</vt:lpstr>
      <vt:lpstr>North Dakota 2021 Advertising ROI Research</vt:lpstr>
      <vt:lpstr>Table of Contents</vt:lpstr>
      <vt:lpstr>Background and Purpose</vt:lpstr>
      <vt:lpstr>Method</vt:lpstr>
      <vt:lpstr>Method (Cont’d)</vt:lpstr>
      <vt:lpstr>Conclusions and Recommendations</vt:lpstr>
      <vt:lpstr>Conclusions and Recommendations</vt:lpstr>
      <vt:lpstr>Conclusions and Recommendations (Cont’d)</vt:lpstr>
      <vt:lpstr>Conclusions and Recommendations (Cont’d)</vt:lpstr>
      <vt:lpstr>Main Findings:  Advertising Impacts</vt:lpstr>
      <vt:lpstr>Advertising Awareness </vt:lpstr>
      <vt:lpstr>Advertising Awareness</vt:lpstr>
      <vt:lpstr>Advertising Awareness (Cont’d)</vt:lpstr>
      <vt:lpstr>Awareness of the Ad Campaign</vt:lpstr>
      <vt:lpstr>Awareness* by Market</vt:lpstr>
      <vt:lpstr>Advertising Awareness* by Medium</vt:lpstr>
      <vt:lpstr>Digital Creative</vt:lpstr>
      <vt:lpstr>Awareness of Individual Ads* - Digital</vt:lpstr>
      <vt:lpstr>Awareness of Individual Ads* - Digital (Cont’d)</vt:lpstr>
      <vt:lpstr>Awareness of Individual Ads* - Digital (Cont’d)</vt:lpstr>
      <vt:lpstr>Awareness of Individual Ads* - Digital (Cont’d)</vt:lpstr>
      <vt:lpstr>Sponsorship Creative</vt:lpstr>
      <vt:lpstr>Awareness of Individual Ads* - Sponsorship</vt:lpstr>
      <vt:lpstr>Awareness of Individual Ads* - Broadcast Radio</vt:lpstr>
      <vt:lpstr>Print Creative</vt:lpstr>
      <vt:lpstr>Print Creative (Cont’d)</vt:lpstr>
      <vt:lpstr>Print Creative (Cont’d)</vt:lpstr>
      <vt:lpstr>Print Creative (Cont’d)</vt:lpstr>
      <vt:lpstr>Print Creative (Cont’d)</vt:lpstr>
      <vt:lpstr>Print Creative (Cont’d)</vt:lpstr>
      <vt:lpstr>Awareness of Individual Ads* - Print</vt:lpstr>
      <vt:lpstr>Awareness of Individual Ads* - Broadcast TV</vt:lpstr>
      <vt:lpstr>Out-of-Home Creative</vt:lpstr>
      <vt:lpstr>Out-of-Home Creative (Cont’d)</vt:lpstr>
      <vt:lpstr>Out-of-Home Creative (Cont’d)</vt:lpstr>
      <vt:lpstr>Awareness of Individual Ads* - Out-of-Home</vt:lpstr>
      <vt:lpstr>Awareness of Individual Ads* - Social Media</vt:lpstr>
      <vt:lpstr>PowerPoint Presentation</vt:lpstr>
      <vt:lpstr>Advertising Awareness</vt:lpstr>
      <vt:lpstr>Advertising Awareness (Cont’d)</vt:lpstr>
      <vt:lpstr>Total Exposures Recalled by Medium</vt:lpstr>
      <vt:lpstr>Cost per Thousand Exposures Recalled by Medium</vt:lpstr>
      <vt:lpstr>Short-Term Conversion</vt:lpstr>
      <vt:lpstr>Short-Term Conversion</vt:lpstr>
      <vt:lpstr>Short-Term Conversion (Cont’d)</vt:lpstr>
      <vt:lpstr>Short-Term Incremental Trips, Spending and Taxes Due to Advertising</vt:lpstr>
      <vt:lpstr>Campaign Efficiency</vt:lpstr>
      <vt:lpstr>The Bottom Line</vt:lpstr>
      <vt:lpstr>Destination Visitation   and Intent to Visit </vt:lpstr>
      <vt:lpstr>Destination Visitation and Intent to Visit</vt:lpstr>
      <vt:lpstr>Past Visitation to North Dakota</vt:lpstr>
      <vt:lpstr>Future Intent to Visit North Dakota*</vt:lpstr>
      <vt:lpstr>Hesitations About Traveling to North Dakota</vt:lpstr>
      <vt:lpstr>Hesitations About Traveling to North Dakota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Template</dc:title>
  <dc:creator>Bill Siegel</dc:creator>
  <cp:lastModifiedBy>Theurer, Cassie K.</cp:lastModifiedBy>
  <cp:revision>1462</cp:revision>
  <cp:lastPrinted>2021-04-29T13:44:41Z</cp:lastPrinted>
  <dcterms:created xsi:type="dcterms:W3CDTF">2017-04-06T19:19:12Z</dcterms:created>
  <dcterms:modified xsi:type="dcterms:W3CDTF">2022-10-10T21:48:03Z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0x010100E8DB1F1C29DB8346B6DE5F4AB11A5147</vt:lpwstr>
  </property>
</Properties>
</file>